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332" r:id="rId2"/>
    <p:sldId id="346" r:id="rId3"/>
    <p:sldId id="348" r:id="rId4"/>
    <p:sldId id="345" r:id="rId5"/>
    <p:sldId id="347" r:id="rId6"/>
    <p:sldId id="334" r:id="rId7"/>
    <p:sldId id="349" r:id="rId8"/>
    <p:sldId id="350" r:id="rId9"/>
    <p:sldId id="355" r:id="rId10"/>
    <p:sldId id="337" r:id="rId11"/>
    <p:sldId id="351" r:id="rId12"/>
    <p:sldId id="352" r:id="rId13"/>
    <p:sldId id="353" r:id="rId14"/>
    <p:sldId id="354" r:id="rId15"/>
    <p:sldId id="336" r:id="rId16"/>
    <p:sldId id="33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040" autoAdjust="0"/>
  </p:normalViewPr>
  <p:slideViewPr>
    <p:cSldViewPr>
      <p:cViewPr varScale="1">
        <p:scale>
          <a:sx n="70" d="100"/>
          <a:sy n="70" d="100"/>
        </p:scale>
        <p:origin x="222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/>
              <a:t>The next group of facts we’ll tackle are the fives times tables.   </a:t>
            </a:r>
          </a:p>
          <a:p>
            <a:r>
              <a:rPr lang="en-US" baseline="0" dirty="0"/>
              <a:t>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We can use the distributive property here, too.   If we remember 5 x 5 is 25, and we need to get to 5 x 6, we can say 25....</a:t>
            </a:r>
            <a:r>
              <a:rPr lang="en-US" baseline="0" dirty="0" smtClean="0"/>
              <a:t>30 ... 5 x 6 = 30.   We can look at it as “5 x 2” x 3 or 10 x 3, too.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63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 smtClean="0"/>
              <a:t> for 5 x 7... 25, 30, 35...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02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5 x 8... 25, 30, 35...</a:t>
            </a:r>
            <a:endParaRPr lang="en-US" dirty="0" smtClean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8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54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US" baseline="0" dirty="0"/>
          </a:p>
          <a:p>
            <a:r>
              <a:rPr lang="en-US" baseline="0" dirty="0"/>
              <a:t>And ... </a:t>
            </a:r>
            <a:r>
              <a:rPr lang="en-US" baseline="0" dirty="0" smtClean="0"/>
              <a:t>Finally... 5 </a:t>
            </a:r>
            <a:r>
              <a:rPr lang="en-US" baseline="0" dirty="0"/>
              <a:t>x 10 is 50.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60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/>
              <a:t> Hey, </a:t>
            </a:r>
            <a:r>
              <a:rPr lang="en-US" baseline="0" dirty="0" smtClean="0"/>
              <a:t>once we’ve practiced these, there </a:t>
            </a:r>
            <a:r>
              <a:rPr lang="en-US" baseline="0" dirty="0"/>
              <a:t>aren’t that  </a:t>
            </a:r>
            <a:r>
              <a:rPr lang="en-US" baseline="0" dirty="0" smtClean="0"/>
              <a:t>many facts left to learn, </a:t>
            </a:r>
            <a:r>
              <a:rPr lang="en-US" baseline="0" dirty="0"/>
              <a:t>are there?   </a:t>
            </a:r>
            <a:r>
              <a:rPr lang="en-US" baseline="0" dirty="0">
                <a:sym typeface="Wingdings" panose="05000000000000000000" pitchFamily="2" charset="2"/>
              </a:rPr>
              <a:t>    Can you fill in the ones you know?  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54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www.achieve.org</a:t>
            </a:r>
            <a:r>
              <a:rPr lang="en-US" dirty="0"/>
              <a:t>/</a:t>
            </a:r>
            <a:r>
              <a:rPr lang="en-US" dirty="0" err="1"/>
              <a:t>EQuIP</a:t>
            </a:r>
            <a:r>
              <a:rPr lang="en-US" dirty="0"/>
              <a:t>   </a:t>
            </a:r>
          </a:p>
          <a:p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/tag/</a:t>
            </a:r>
            <a:r>
              <a:rPr lang="en-US" dirty="0" err="1"/>
              <a:t>k12</a:t>
            </a:r>
            <a:r>
              <a:rPr lang="en-US" dirty="0"/>
              <a:t>-</a:t>
            </a:r>
            <a:r>
              <a:rPr lang="en-US" dirty="0" err="1"/>
              <a:t>oer</a:t>
            </a:r>
            <a:r>
              <a:rPr lang="en-US" dirty="0"/>
              <a:t>-collaborative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5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what the five facts look like on the numbers chart.   Do you notice anything?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7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</a:t>
            </a:r>
            <a:r>
              <a:rPr lang="en-US" baseline="0" dirty="0"/>
              <a:t> that pattern keeps going on and on forever. </a:t>
            </a:r>
          </a:p>
          <a:p>
            <a:r>
              <a:rPr lang="en-US" baseline="0" dirty="0"/>
              <a:t>What do you notice about the last digit of these numbers?   ... That’s right, they end in 5 or 0, switching back and forth.   If a number </a:t>
            </a:r>
            <a:r>
              <a:rPr lang="en-US" baseline="0" dirty="0" smtClean="0"/>
              <a:t>is divisible by </a:t>
            </a:r>
            <a:r>
              <a:rPr lang="en-US" baseline="0" dirty="0"/>
              <a:t>5, it ends in 5 or 0. 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96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the twos?   They also</a:t>
            </a:r>
            <a:r>
              <a:rPr lang="en-US" baseline="0" dirty="0"/>
              <a:t>   </a:t>
            </a:r>
            <a:r>
              <a:rPr lang="en-US" dirty="0"/>
              <a:t>lined up nicely on the numbers chart.  </a:t>
            </a:r>
          </a:p>
          <a:p>
            <a:r>
              <a:rPr lang="en-US" dirty="0"/>
              <a:t>Why</a:t>
            </a:r>
            <a:r>
              <a:rPr lang="en-US" baseline="0" dirty="0"/>
              <a:t> do you think this is?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63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</a:t>
            </a:r>
            <a:r>
              <a:rPr lang="en-US" baseline="0" dirty="0"/>
              <a:t> is divisible by both 2 and 5.   10 divided by 5 is 2; 10 divided by 2 is 5.   </a:t>
            </a:r>
          </a:p>
          <a:p>
            <a:r>
              <a:rPr lang="en-US" baseline="0" dirty="0"/>
              <a:t>So, the multiples line up nicely on the tens chart.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21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We can count by fives on our fingers, too.   If you can count by tens then you change it up so you insert that “five” fact half way between.   </a:t>
            </a:r>
          </a:p>
          <a:p>
            <a:r>
              <a:rPr lang="en-US" baseline="0" dirty="0"/>
              <a:t>So... 5 x 3 is ... 5, 10, 15. </a:t>
            </a:r>
          </a:p>
          <a:p>
            <a:endParaRPr lang="en-US" baseline="0" dirty="0"/>
          </a:p>
          <a:p>
            <a:r>
              <a:rPr lang="en-US" baseline="0" dirty="0"/>
              <a:t>5 x 5 is ... 5, 10, 15, 20, 25.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1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Multiplying</a:t>
            </a:r>
            <a:r>
              <a:rPr lang="en-US" baseline="0" dirty="0"/>
              <a:t> by an even number – that’s on the left.   Notice anything about them?   </a:t>
            </a:r>
          </a:p>
          <a:p>
            <a:endParaRPr lang="en-US" baseline="0" dirty="0"/>
          </a:p>
          <a:p>
            <a:r>
              <a:rPr lang="en-US" baseline="0" dirty="0"/>
              <a:t>Any ideas why?   </a:t>
            </a:r>
            <a:r>
              <a:rPr lang="en-US" baseline="0" dirty="0" smtClean="0"/>
              <a:t>What about the odds? 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2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If you multiply 5 by an even number, it ends in zero. 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 smtClean="0"/>
              <a:t>Why?   Because an </a:t>
            </a:r>
            <a:r>
              <a:rPr lang="en-US" baseline="0" dirty="0"/>
              <a:t>even number is divisible by2.   If it’s also divisible by 5…. Then it’s divisible by ten</a:t>
            </a:r>
            <a:r>
              <a:rPr lang="en-US" baseline="0" dirty="0" smtClean="0"/>
              <a:t>.  4 x 5 is the same as 2 x 2 x 5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The odds end in 5.  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39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Regrouping facts like this is a really powerful way of figuring out problems that look hard.  It’s worth spending some time on it. 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2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500" y="458459"/>
            <a:ext cx="5328433" cy="532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66"/>
            <a:ext cx="7467600" cy="1143000"/>
          </a:xfrm>
        </p:spPr>
        <p:txBody>
          <a:bodyPr/>
          <a:lstStyle/>
          <a:p>
            <a:r>
              <a:rPr lang="en-US" dirty="0"/>
              <a:t>5 x 5 as short cut  to get to 5 x 6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400" y="4841543"/>
            <a:ext cx="2245578" cy="1981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99930" y="490881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4864" y="1612513"/>
            <a:ext cx="2002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6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81400" y="162610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30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76800"/>
            <a:ext cx="2245578" cy="19812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093177" y="58982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25</a:t>
            </a:r>
          </a:p>
        </p:txBody>
      </p:sp>
      <p:sp>
        <p:nvSpPr>
          <p:cNvPr id="9" name="Rectangle 8"/>
          <p:cNvSpPr/>
          <p:nvPr/>
        </p:nvSpPr>
        <p:spPr>
          <a:xfrm>
            <a:off x="757144" y="2297411"/>
            <a:ext cx="3281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</a:t>
            </a:r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  x 3 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=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26063" y="234413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16924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5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66"/>
            <a:ext cx="7467600" cy="1143000"/>
          </a:xfrm>
        </p:spPr>
        <p:txBody>
          <a:bodyPr/>
          <a:lstStyle/>
          <a:p>
            <a:r>
              <a:rPr lang="en-US" dirty="0"/>
              <a:t>5 x 5 as short cut  to get to 5 x 7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400" y="4841543"/>
            <a:ext cx="2245578" cy="1981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99930" y="490881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4864" y="1612513"/>
            <a:ext cx="2002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7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81400" y="162610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35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76800"/>
            <a:ext cx="2245578" cy="19812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093177" y="58982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86711" y="41148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5310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66"/>
            <a:ext cx="7467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400" y="4841543"/>
            <a:ext cx="2245578" cy="1981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99930" y="490881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4864" y="1612513"/>
            <a:ext cx="2002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8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81400" y="162610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40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76800"/>
            <a:ext cx="2245578" cy="19812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093177" y="58982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25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88527" y="405014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78720" y="400319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78112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5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66"/>
            <a:ext cx="7467600" cy="1143000"/>
          </a:xfrm>
        </p:spPr>
        <p:txBody>
          <a:bodyPr/>
          <a:lstStyle/>
          <a:p>
            <a:r>
              <a:rPr lang="en-US" dirty="0"/>
              <a:t>5 x 5 as short cut  to get to 5 x 9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400" y="4841543"/>
            <a:ext cx="2245578" cy="1981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99930" y="490881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4864" y="1612513"/>
            <a:ext cx="2002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9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81400" y="162610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45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76800"/>
            <a:ext cx="2245578" cy="19812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093177" y="58982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25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45272" y="430131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39111" y="42672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66883" y="364810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326024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5" grpId="0"/>
      <p:bldP spid="10" grpId="0"/>
      <p:bldP spid="11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66"/>
            <a:ext cx="7467600" cy="11430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400" y="4841543"/>
            <a:ext cx="2245578" cy="1981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59335" y="1612513"/>
            <a:ext cx="2353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10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81400" y="162610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50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76800"/>
            <a:ext cx="2245578" cy="19812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093177" y="58982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81800" y="482448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95512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5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2764"/>
            <a:ext cx="5328433" cy="532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7/29/2019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77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526" y="0"/>
            <a:ext cx="67009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81000"/>
            <a:ext cx="4645874" cy="475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09600"/>
            <a:ext cx="491402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3727984" cy="38153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066800"/>
            <a:ext cx="3579074" cy="3662958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609600" y="4953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066800" y="4953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38200" y="5334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295400" y="5334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066800" y="568543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524000" y="568543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447800" y="603686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1905000" y="603686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724167" y="6384878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181367" y="6384878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124200" y="5157716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581400" y="5171932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4051110" y="5171932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4520820" y="5171932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5006454" y="5171932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276600" y="5548384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733800" y="55626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4203510" y="55626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4673220" y="55626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5158854" y="55626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66"/>
            <a:ext cx="7467600" cy="1143000"/>
          </a:xfrm>
        </p:spPr>
        <p:txBody>
          <a:bodyPr/>
          <a:lstStyle/>
          <a:p>
            <a:r>
              <a:rPr lang="en-US" dirty="0"/>
              <a:t> ... Old fashioned ways </a:t>
            </a:r>
            <a:r>
              <a:rPr lang="en-US" dirty="0">
                <a:sym typeface="Wingdings" panose="05000000000000000000" pitchFamily="2" charset="2"/>
              </a:rPr>
              <a:t>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30441" y="4876800"/>
            <a:ext cx="2245578" cy="1981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481788" y="518501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0830" y="39534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76019" y="515771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96095" y="42616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86462" y="43419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45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76800"/>
            <a:ext cx="2245578" cy="19812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-115462" y="4724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810" y="42616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5565" y="382845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93177" y="58982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04072" y="44151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34102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0 x 5 = 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 x 5 = 10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4 x 5 = 20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6 x 5 = 30  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8 x 5 = 40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10 x 5 = 50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492087" y="1600200"/>
            <a:ext cx="3657600" cy="50292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 x 5 = 5</a:t>
            </a:r>
          </a:p>
          <a:p>
            <a:endParaRPr lang="en-US" dirty="0"/>
          </a:p>
          <a:p>
            <a:r>
              <a:rPr lang="en-US" dirty="0"/>
              <a:t>3 x 5 = 15 </a:t>
            </a:r>
          </a:p>
          <a:p>
            <a:endParaRPr lang="en-US" dirty="0"/>
          </a:p>
          <a:p>
            <a:r>
              <a:rPr lang="en-US" dirty="0"/>
              <a:t>5 x 5 = 25</a:t>
            </a:r>
          </a:p>
          <a:p>
            <a:endParaRPr lang="en-US" dirty="0"/>
          </a:p>
          <a:p>
            <a:r>
              <a:rPr lang="en-US" dirty="0"/>
              <a:t>7 x 5 = 35</a:t>
            </a:r>
          </a:p>
          <a:p>
            <a:endParaRPr lang="en-US" dirty="0"/>
          </a:p>
          <a:p>
            <a:r>
              <a:rPr lang="en-US" dirty="0"/>
              <a:t>9 x 5 = 45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1821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Evens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6011" y="457200"/>
            <a:ext cx="167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Odds</a:t>
            </a:r>
          </a:p>
        </p:txBody>
      </p:sp>
    </p:spTree>
    <p:extLst>
      <p:ext uri="{BB962C8B-B14F-4D97-AF65-F5344CB8AC3E}">
        <p14:creationId xmlns:p14="http://schemas.microsoft.com/office/powerpoint/2010/main" val="34057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0 x 5 = 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x 5 =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4 x 5 =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 5 = 30  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8 x 5 = 40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10 x 5 = 50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492087" y="1600200"/>
            <a:ext cx="3657600" cy="50292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 x 5 = 5</a:t>
            </a:r>
          </a:p>
          <a:p>
            <a:endParaRPr lang="en-US" dirty="0"/>
          </a:p>
          <a:p>
            <a:r>
              <a:rPr lang="en-US" dirty="0"/>
              <a:t>3 x 5 = 15 </a:t>
            </a:r>
          </a:p>
          <a:p>
            <a:endParaRPr lang="en-US" dirty="0"/>
          </a:p>
          <a:p>
            <a:r>
              <a:rPr lang="en-US" dirty="0"/>
              <a:t>5 x 5 = 25</a:t>
            </a:r>
          </a:p>
          <a:p>
            <a:endParaRPr lang="en-US" dirty="0"/>
          </a:p>
          <a:p>
            <a:r>
              <a:rPr lang="en-US" dirty="0"/>
              <a:t>7 x 5 = 35</a:t>
            </a:r>
          </a:p>
          <a:p>
            <a:endParaRPr lang="en-US" dirty="0"/>
          </a:p>
          <a:p>
            <a:r>
              <a:rPr lang="en-US" dirty="0"/>
              <a:t>9 x 5 = 45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1821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Evens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6011" y="457200"/>
            <a:ext cx="167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Odds</a:t>
            </a:r>
          </a:p>
        </p:txBody>
      </p:sp>
    </p:spTree>
    <p:extLst>
      <p:ext uri="{BB962C8B-B14F-4D97-AF65-F5344CB8AC3E}">
        <p14:creationId xmlns:p14="http://schemas.microsoft.com/office/powerpoint/2010/main" val="6653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0 x 5 = 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x 5 =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4 x 5 = 20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 x </a:t>
            </a:r>
            <a:r>
              <a:rPr lang="en-US" dirty="0" smtClean="0">
                <a:solidFill>
                  <a:srgbClr val="FF0000"/>
                </a:solidFill>
              </a:rPr>
              <a:t>2 x 5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=2 x 10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6 x 5 = 30  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8 x 5 = 40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10 x 5 = 50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492087" y="1600200"/>
            <a:ext cx="3657600" cy="50292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 x 5 = 5</a:t>
            </a:r>
          </a:p>
          <a:p>
            <a:endParaRPr lang="en-US" dirty="0"/>
          </a:p>
          <a:p>
            <a:r>
              <a:rPr lang="en-US" dirty="0"/>
              <a:t>3 x 5 = 15 </a:t>
            </a:r>
          </a:p>
          <a:p>
            <a:endParaRPr lang="en-US" dirty="0"/>
          </a:p>
          <a:p>
            <a:r>
              <a:rPr lang="en-US" dirty="0"/>
              <a:t>5 x 5 = 25</a:t>
            </a:r>
          </a:p>
          <a:p>
            <a:endParaRPr lang="en-US" dirty="0"/>
          </a:p>
          <a:p>
            <a:r>
              <a:rPr lang="en-US" dirty="0"/>
              <a:t>7 x 5 = 35</a:t>
            </a:r>
          </a:p>
          <a:p>
            <a:endParaRPr lang="en-US" dirty="0"/>
          </a:p>
          <a:p>
            <a:r>
              <a:rPr lang="en-US" dirty="0"/>
              <a:t>9 x 5 = 45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1821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Evens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6011" y="457200"/>
            <a:ext cx="167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Odds</a:t>
            </a:r>
          </a:p>
        </p:txBody>
      </p:sp>
    </p:spTree>
    <p:extLst>
      <p:ext uri="{BB962C8B-B14F-4D97-AF65-F5344CB8AC3E}">
        <p14:creationId xmlns:p14="http://schemas.microsoft.com/office/powerpoint/2010/main" val="422916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27053</TotalTime>
  <Words>838</Words>
  <Application>Microsoft Office PowerPoint</Application>
  <PresentationFormat>On-screen Show (4:3)</PresentationFormat>
  <Paragraphs>195</Paragraphs>
  <Slides>16</Slides>
  <Notes>16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 ... Old fashioned ways   </vt:lpstr>
      <vt:lpstr>PowerPoint Presentation</vt:lpstr>
      <vt:lpstr>PowerPoint Presentation</vt:lpstr>
      <vt:lpstr>PowerPoint Presentation</vt:lpstr>
      <vt:lpstr>5 x 5 as short cut  to get to 5 x 6  </vt:lpstr>
      <vt:lpstr>5 x 5 as short cut  to get to 5 x 7  </vt:lpstr>
      <vt:lpstr>PowerPoint Presentation</vt:lpstr>
      <vt:lpstr>5 x 5 as short cut  to get to 5 x 9  </vt:lpstr>
      <vt:lpstr> </vt:lpstr>
      <vt:lpstr> 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Susan Jones</cp:lastModifiedBy>
  <cp:revision>1417</cp:revision>
  <dcterms:created xsi:type="dcterms:W3CDTF">2010-03-22T14:38:20Z</dcterms:created>
  <dcterms:modified xsi:type="dcterms:W3CDTF">2019-07-29T15:14:36Z</dcterms:modified>
</cp:coreProperties>
</file>