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8"/>
  </p:notesMasterIdLst>
  <p:handoutMasterIdLst>
    <p:handoutMasterId r:id="rId19"/>
  </p:handoutMasterIdLst>
  <p:sldIdLst>
    <p:sldId id="332" r:id="rId2"/>
    <p:sldId id="346" r:id="rId3"/>
    <p:sldId id="348" r:id="rId4"/>
    <p:sldId id="345" r:id="rId5"/>
    <p:sldId id="347" r:id="rId6"/>
    <p:sldId id="334" r:id="rId7"/>
    <p:sldId id="349" r:id="rId8"/>
    <p:sldId id="350" r:id="rId9"/>
    <p:sldId id="355" r:id="rId10"/>
    <p:sldId id="337" r:id="rId11"/>
    <p:sldId id="351" r:id="rId12"/>
    <p:sldId id="352" r:id="rId13"/>
    <p:sldId id="353" r:id="rId14"/>
    <p:sldId id="354" r:id="rId15"/>
    <p:sldId id="336" r:id="rId16"/>
    <p:sldId id="335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58040" autoAdjust="0"/>
  </p:normalViewPr>
  <p:slideViewPr>
    <p:cSldViewPr>
      <p:cViewPr varScale="1">
        <p:scale>
          <a:sx n="70" d="100"/>
          <a:sy n="70" d="100"/>
        </p:scale>
        <p:origin x="2226" y="72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88E06ED-E0A5-46BD-86B9-D4572F0CE28F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01234105-5B26-4CBC-AB74-450599DFE8E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445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BCC3D7F-735E-476D-A78B-0B4D20B7081A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A496C6BB-10CD-4872-9549-6A26B11E437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8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r>
              <a:rPr lang="en-US" baseline="0" dirty="0"/>
              <a:t>The next group of facts we’ll tackle are the fives times tables.   </a:t>
            </a:r>
          </a:p>
          <a:p>
            <a:r>
              <a:rPr lang="en-US" baseline="0" dirty="0"/>
              <a:t> </a:t>
            </a:r>
          </a:p>
          <a:p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076433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 We can use the distributive property here, too.   If we remember 5 x 5 is 25, and we need to get to 5 x 6, we can say 25....</a:t>
            </a:r>
            <a:r>
              <a:rPr lang="en-US" baseline="0" dirty="0" smtClean="0"/>
              <a:t>30 ... 5 x 6 = 30.   We can look at it as “5 x 2” x 3 or 10 x 3, too.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1637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 smtClean="0"/>
              <a:t> for 5 x 7... 25, 30, 35...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420264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  <a:endParaRPr lang="en-US" baseline="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aseline="0" dirty="0" smtClean="0"/>
              <a:t>for 5 x 8... 25, 30, 35...</a:t>
            </a:r>
            <a:endParaRPr lang="en-US" dirty="0" smtClean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07887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  <a:endParaRPr lang="en-US" baseline="0" dirty="0"/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16545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  <a:endParaRPr lang="en-US" baseline="0" dirty="0"/>
          </a:p>
          <a:p>
            <a:r>
              <a:rPr lang="en-US" baseline="0" dirty="0"/>
              <a:t>And ... </a:t>
            </a:r>
            <a:r>
              <a:rPr lang="en-US" baseline="0" dirty="0" smtClean="0"/>
              <a:t>Finally... 5 </a:t>
            </a:r>
            <a:r>
              <a:rPr lang="en-US" baseline="0" dirty="0"/>
              <a:t>x 10 is 50.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6025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/>
          </a:p>
          <a:p>
            <a:r>
              <a:rPr lang="en-US" baseline="0" dirty="0"/>
              <a:t> Hey, </a:t>
            </a:r>
            <a:r>
              <a:rPr lang="en-US" baseline="0" dirty="0" smtClean="0"/>
              <a:t>once we’ve practiced these, there </a:t>
            </a:r>
            <a:r>
              <a:rPr lang="en-US" baseline="0" dirty="0"/>
              <a:t>aren’t that  </a:t>
            </a:r>
            <a:r>
              <a:rPr lang="en-US" baseline="0" dirty="0" smtClean="0"/>
              <a:t>many facts left to learn, </a:t>
            </a:r>
            <a:r>
              <a:rPr lang="en-US" baseline="0" dirty="0"/>
              <a:t>are there?   </a:t>
            </a:r>
            <a:r>
              <a:rPr lang="en-US" baseline="0" dirty="0">
                <a:sym typeface="Wingdings" panose="05000000000000000000" pitchFamily="2" charset="2"/>
              </a:rPr>
              <a:t>    Can you fill in the ones you know?  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8542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http://</a:t>
            </a:r>
            <a:r>
              <a:rPr lang="en-US" dirty="0" err="1"/>
              <a:t>www.achieve.org</a:t>
            </a:r>
            <a:r>
              <a:rPr lang="en-US" dirty="0"/>
              <a:t>/</a:t>
            </a:r>
            <a:r>
              <a:rPr lang="en-US" dirty="0" err="1"/>
              <a:t>EQuIP</a:t>
            </a:r>
            <a:r>
              <a:rPr lang="en-US" dirty="0"/>
              <a:t>   </a:t>
            </a:r>
          </a:p>
          <a:p>
            <a:r>
              <a:rPr lang="en-US" dirty="0"/>
              <a:t>http://</a:t>
            </a:r>
            <a:r>
              <a:rPr lang="en-US" dirty="0" err="1"/>
              <a:t>creativecommons.org</a:t>
            </a:r>
            <a:r>
              <a:rPr lang="en-US" dirty="0"/>
              <a:t>/tag/</a:t>
            </a:r>
            <a:r>
              <a:rPr lang="en-US" dirty="0" err="1"/>
              <a:t>k12</a:t>
            </a:r>
            <a:r>
              <a:rPr lang="en-US" dirty="0"/>
              <a:t>-</a:t>
            </a:r>
            <a:r>
              <a:rPr lang="en-US" dirty="0" err="1"/>
              <a:t>oer</a:t>
            </a:r>
            <a:r>
              <a:rPr lang="en-US" dirty="0"/>
              <a:t>-collaborative</a:t>
            </a:r>
          </a:p>
          <a:p>
            <a:r>
              <a:rPr lang="en-US" dirty="0"/>
              <a:t>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8017AE2-CB51-4383-B704-BA7FD7AEB744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5255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Here are what the five facts look like on the numbers chart.   Do you notice anything? 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83703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Yes,</a:t>
            </a:r>
            <a:r>
              <a:rPr lang="en-US" baseline="0" dirty="0"/>
              <a:t> that pattern keeps going on and on forever. </a:t>
            </a:r>
          </a:p>
          <a:p>
            <a:r>
              <a:rPr lang="en-US" baseline="0" dirty="0"/>
              <a:t>What do you notice about the last digit of these numbers?   ... That’s right, they end in 5 or 0, switching back and forth.   If a number </a:t>
            </a:r>
            <a:r>
              <a:rPr lang="en-US" baseline="0" dirty="0" smtClean="0"/>
              <a:t>is divisible by </a:t>
            </a:r>
            <a:r>
              <a:rPr lang="en-US" baseline="0" dirty="0"/>
              <a:t>5, it ends in 5 or 0.  </a:t>
            </a:r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6967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Remember the twos?   They also</a:t>
            </a:r>
            <a:r>
              <a:rPr lang="en-US" baseline="0" dirty="0"/>
              <a:t>   </a:t>
            </a:r>
            <a:r>
              <a:rPr lang="en-US" dirty="0"/>
              <a:t>lined up nicely on the numbers chart.  </a:t>
            </a:r>
          </a:p>
          <a:p>
            <a:r>
              <a:rPr lang="en-US" dirty="0"/>
              <a:t>Why</a:t>
            </a:r>
            <a:r>
              <a:rPr lang="en-US" baseline="0" dirty="0"/>
              <a:t> do you think this is?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1635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10</a:t>
            </a:r>
            <a:r>
              <a:rPr lang="en-US" baseline="0" dirty="0"/>
              <a:t> is divisible by both 2 and 5.   10 divided by 5 is 2; 10 divided by 2 is 5.   </a:t>
            </a:r>
          </a:p>
          <a:p>
            <a:r>
              <a:rPr lang="en-US" baseline="0" dirty="0"/>
              <a:t>So, the multiples line up nicely on the tens chart.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05218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 </a:t>
            </a:r>
          </a:p>
          <a:p>
            <a:r>
              <a:rPr lang="en-US" dirty="0"/>
              <a:t>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 We can count by fives on our fingers, too.   If you can count by tens then you change it up so you insert that “five” fact half way between.   </a:t>
            </a:r>
          </a:p>
          <a:p>
            <a:r>
              <a:rPr lang="en-US" baseline="0" dirty="0"/>
              <a:t>So... 5 x 3 is ... 5, 10, 15. </a:t>
            </a:r>
          </a:p>
          <a:p>
            <a:endParaRPr lang="en-US" baseline="0" dirty="0"/>
          </a:p>
          <a:p>
            <a:r>
              <a:rPr lang="en-US" baseline="0" dirty="0"/>
              <a:t>5 x 5 is ... 5, 10, 15, 20, 25.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255137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Multiplying</a:t>
            </a:r>
            <a:r>
              <a:rPr lang="en-US" baseline="0" dirty="0"/>
              <a:t> by an even number – that’s on the left.   Notice anything about them?   </a:t>
            </a:r>
          </a:p>
          <a:p>
            <a:endParaRPr lang="en-US" baseline="0" dirty="0"/>
          </a:p>
          <a:p>
            <a:r>
              <a:rPr lang="en-US" baseline="0" dirty="0"/>
              <a:t>Any ideas why?   </a:t>
            </a:r>
            <a:r>
              <a:rPr lang="en-US" baseline="0" dirty="0" smtClean="0"/>
              <a:t>What about the odds? 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7218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If you multiply 5 by an even number, it ends in zero.  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 smtClean="0"/>
              <a:t>Why?   Because an </a:t>
            </a:r>
            <a:r>
              <a:rPr lang="en-US" baseline="0" dirty="0"/>
              <a:t>even number is divisible by2.   If it’s also divisible by 5…. Then it’s divisible by ten</a:t>
            </a:r>
            <a:r>
              <a:rPr lang="en-US" baseline="0" dirty="0" smtClean="0"/>
              <a:t>.  4 x 5 is the same as 2 x 2 x 5</a:t>
            </a:r>
            <a:endParaRPr lang="en-US" baseline="0" dirty="0"/>
          </a:p>
          <a:p>
            <a:endParaRPr lang="en-US" baseline="0" dirty="0"/>
          </a:p>
          <a:p>
            <a:r>
              <a:rPr lang="en-US" baseline="0" dirty="0"/>
              <a:t>The odds end in 5.   </a:t>
            </a:r>
          </a:p>
          <a:p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339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 smtClean="0"/>
              <a:t> Regrouping facts like this is a really powerful way of figuring out problems that look hard.  It’s worth spending some time on it. </a:t>
            </a:r>
            <a:endParaRPr lang="en-US" baseline="0" dirty="0"/>
          </a:p>
          <a:p>
            <a:endParaRPr lang="en-US" baseline="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96C6BB-10CD-4872-9549-6A26B11E4374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52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1190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5126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01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81890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3431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0273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9122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5115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30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673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1D0A71-5A68-45B6-8857-370CB0E43E07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449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D0A71-5A68-45B6-8857-370CB0E43E07}" type="datetimeFigureOut">
              <a:rPr lang="en-US" smtClean="0"/>
              <a:pPr/>
              <a:t>7/29/2019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BF3208-9CC4-467D-8E3A-9BF937AAA37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986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hyperlink" Target="http://www.resourceroom.net/" TargetMode="External"/><Relationship Id="rId7" Type="http://schemas.openxmlformats.org/officeDocument/2006/relationships/hyperlink" Target="mailto:sujones@parkland.edu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sue@resourceroom.net" TargetMode="External"/><Relationship Id="rId5" Type="http://schemas.openxmlformats.org/officeDocument/2006/relationships/hyperlink" Target="https://creativecommons.org/licenses/" TargetMode="External"/><Relationship Id="rId4" Type="http://schemas.openxmlformats.org/officeDocument/2006/relationships/hyperlink" Target="https://creativecommons.org/licenses/by/4.0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84" y="685800"/>
            <a:ext cx="7467600" cy="4873752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25F28B1-70A8-462B-8877-5B2896511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77952"/>
            <a:ext cx="5181600" cy="518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3500" y="458459"/>
            <a:ext cx="5328433" cy="532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4999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A6A81-4EFC-48B3-B73F-A1D2D472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66"/>
            <a:ext cx="7467600" cy="1143000"/>
          </a:xfrm>
        </p:spPr>
        <p:txBody>
          <a:bodyPr/>
          <a:lstStyle/>
          <a:p>
            <a:r>
              <a:rPr lang="en-US" dirty="0"/>
              <a:t>5 x 5 as short cut  to get to 5 x 6 </a:t>
            </a:r>
            <a:r>
              <a:rPr lang="en-US" dirty="0">
                <a:sym typeface="Wingdings" panose="05000000000000000000" pitchFamily="2" charset="2"/>
              </a:rPr>
              <a:t>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24400" y="4841543"/>
            <a:ext cx="2245578" cy="19812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199930" y="4908813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4864" y="1612513"/>
            <a:ext cx="20024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 x 6 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81400" y="1626109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30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876800"/>
            <a:ext cx="2245578" cy="19812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093177" y="589827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25</a:t>
            </a:r>
          </a:p>
        </p:txBody>
      </p:sp>
      <p:sp>
        <p:nvSpPr>
          <p:cNvPr id="9" name="Rectangle 8"/>
          <p:cNvSpPr/>
          <p:nvPr/>
        </p:nvSpPr>
        <p:spPr>
          <a:xfrm>
            <a:off x="757144" y="2297411"/>
            <a:ext cx="328166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 x </a:t>
            </a:r>
            <a:r>
              <a:rPr lang="en-US" sz="5400" dirty="0" smtClean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2   x 3 </a:t>
            </a:r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=</a:t>
            </a:r>
          </a:p>
        </p:txBody>
      </p:sp>
      <p:sp>
        <p:nvSpPr>
          <p:cNvPr id="10" name="Rectangle 9"/>
          <p:cNvSpPr/>
          <p:nvPr/>
        </p:nvSpPr>
        <p:spPr>
          <a:xfrm>
            <a:off x="4126063" y="2344131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30</a:t>
            </a:r>
          </a:p>
        </p:txBody>
      </p:sp>
    </p:spTree>
    <p:extLst>
      <p:ext uri="{BB962C8B-B14F-4D97-AF65-F5344CB8AC3E}">
        <p14:creationId xmlns:p14="http://schemas.microsoft.com/office/powerpoint/2010/main" val="216924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5" grpId="0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A6A81-4EFC-48B3-B73F-A1D2D472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66"/>
            <a:ext cx="7467600" cy="1143000"/>
          </a:xfrm>
        </p:spPr>
        <p:txBody>
          <a:bodyPr/>
          <a:lstStyle/>
          <a:p>
            <a:r>
              <a:rPr lang="en-US" dirty="0"/>
              <a:t>5 x 5 as short cut  to get to 5 x 7 </a:t>
            </a:r>
            <a:r>
              <a:rPr lang="en-US" dirty="0">
                <a:sym typeface="Wingdings" panose="05000000000000000000" pitchFamily="2" charset="2"/>
              </a:rPr>
              <a:t>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24400" y="4841543"/>
            <a:ext cx="2245578" cy="19812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199930" y="4908813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4864" y="1612513"/>
            <a:ext cx="20024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 x 7 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81400" y="1626109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35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876800"/>
            <a:ext cx="2245578" cy="19812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093177" y="589827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25</a:t>
            </a:r>
          </a:p>
        </p:txBody>
      </p:sp>
      <p:sp>
        <p:nvSpPr>
          <p:cNvPr id="10" name="Rectangle 9"/>
          <p:cNvSpPr/>
          <p:nvPr/>
        </p:nvSpPr>
        <p:spPr>
          <a:xfrm>
            <a:off x="5086711" y="411480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35</a:t>
            </a:r>
          </a:p>
        </p:txBody>
      </p:sp>
    </p:spTree>
    <p:extLst>
      <p:ext uri="{BB962C8B-B14F-4D97-AF65-F5344CB8AC3E}">
        <p14:creationId xmlns:p14="http://schemas.microsoft.com/office/powerpoint/2010/main" val="35310130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5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A6A81-4EFC-48B3-B73F-A1D2D472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66"/>
            <a:ext cx="7467600" cy="11430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24400" y="4841543"/>
            <a:ext cx="2245578" cy="19812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199930" y="4908813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4864" y="1612513"/>
            <a:ext cx="20024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 x 8 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81400" y="1626109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40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876800"/>
            <a:ext cx="2245578" cy="19812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093177" y="589827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25</a:t>
            </a:r>
          </a:p>
        </p:txBody>
      </p:sp>
      <p:sp>
        <p:nvSpPr>
          <p:cNvPr id="10" name="Rectangle 9"/>
          <p:cNvSpPr/>
          <p:nvPr/>
        </p:nvSpPr>
        <p:spPr>
          <a:xfrm>
            <a:off x="4888527" y="4050142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778720" y="400319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7811200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5" grpId="0"/>
      <p:bldP spid="10" grpId="0"/>
      <p:bldP spid="11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A6A81-4EFC-48B3-B73F-A1D2D472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66"/>
            <a:ext cx="7467600" cy="1143000"/>
          </a:xfrm>
        </p:spPr>
        <p:txBody>
          <a:bodyPr/>
          <a:lstStyle/>
          <a:p>
            <a:r>
              <a:rPr lang="en-US" dirty="0"/>
              <a:t>5 x 5 as short cut  to get to 5 x 9 </a:t>
            </a:r>
            <a:r>
              <a:rPr lang="en-US" dirty="0">
                <a:sym typeface="Wingdings" panose="05000000000000000000" pitchFamily="2" charset="2"/>
              </a:rPr>
              <a:t>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24400" y="4841543"/>
            <a:ext cx="2245578" cy="19812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199930" y="4908813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1334864" y="1612513"/>
            <a:ext cx="200247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 x 9 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81400" y="1626109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45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876800"/>
            <a:ext cx="2245578" cy="19812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093177" y="589827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25</a:t>
            </a:r>
          </a:p>
        </p:txBody>
      </p:sp>
      <p:sp>
        <p:nvSpPr>
          <p:cNvPr id="10" name="Rectangle 9"/>
          <p:cNvSpPr/>
          <p:nvPr/>
        </p:nvSpPr>
        <p:spPr>
          <a:xfrm>
            <a:off x="6445272" y="4301319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45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5239111" y="426720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35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866883" y="3648101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40</a:t>
            </a:r>
          </a:p>
        </p:txBody>
      </p:sp>
    </p:spTree>
    <p:extLst>
      <p:ext uri="{BB962C8B-B14F-4D97-AF65-F5344CB8AC3E}">
        <p14:creationId xmlns:p14="http://schemas.microsoft.com/office/powerpoint/2010/main" val="3260245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25" grpId="0"/>
      <p:bldP spid="10" grpId="0"/>
      <p:bldP spid="11" grpId="0"/>
      <p:bldP spid="1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A6A81-4EFC-48B3-B73F-A1D2D472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66"/>
            <a:ext cx="7467600" cy="1143000"/>
          </a:xfrm>
        </p:spPr>
        <p:txBody>
          <a:bodyPr/>
          <a:lstStyle/>
          <a:p>
            <a:r>
              <a:rPr lang="en-US" dirty="0"/>
              <a:t>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724400" y="4841543"/>
            <a:ext cx="2245578" cy="1981200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1159335" y="1612513"/>
            <a:ext cx="2353529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 x 10 =</a:t>
            </a:r>
          </a:p>
        </p:txBody>
      </p:sp>
      <p:sp>
        <p:nvSpPr>
          <p:cNvPr id="14" name="Rectangle 13"/>
          <p:cNvSpPr/>
          <p:nvPr/>
        </p:nvSpPr>
        <p:spPr>
          <a:xfrm>
            <a:off x="3581400" y="1626109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50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876800"/>
            <a:ext cx="2245578" cy="1981200"/>
          </a:xfrm>
          <a:prstGeom prst="rect">
            <a:avLst/>
          </a:prstGeom>
        </p:spPr>
      </p:pic>
      <p:sp>
        <p:nvSpPr>
          <p:cNvPr id="25" name="Rectangle 24"/>
          <p:cNvSpPr/>
          <p:nvPr/>
        </p:nvSpPr>
        <p:spPr>
          <a:xfrm>
            <a:off x="2093177" y="589827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25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781800" y="4824483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50</a:t>
            </a:r>
          </a:p>
        </p:txBody>
      </p:sp>
    </p:spTree>
    <p:extLst>
      <p:ext uri="{BB962C8B-B14F-4D97-AF65-F5344CB8AC3E}">
        <p14:creationId xmlns:p14="http://schemas.microsoft.com/office/powerpoint/2010/main" val="955121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4" grpId="0"/>
      <p:bldP spid="25" grpId="0"/>
      <p:bldP spid="11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2284" y="685800"/>
            <a:ext cx="7467600" cy="4873752"/>
          </a:xfrm>
        </p:spPr>
        <p:txBody>
          <a:bodyPr/>
          <a:lstStyle/>
          <a:p>
            <a:r>
              <a:rPr lang="en-US" dirty="0"/>
              <a:t> </a:t>
            </a: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825F28B1-70A8-462B-8877-5B289651189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2600" y="377952"/>
            <a:ext cx="5181600" cy="51816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412764"/>
            <a:ext cx="5328433" cy="53284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7551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Yes, you can download, share, &amp;/or change this if you: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7278"/>
            <a:ext cx="8229600" cy="3707529"/>
          </a:xfrm>
        </p:spPr>
        <p:txBody>
          <a:bodyPr>
            <a:noAutofit/>
          </a:bodyPr>
          <a:lstStyle/>
          <a:p>
            <a:r>
              <a:rPr lang="en-US" sz="1800" dirty="0"/>
              <a:t>Please attribute to Susan Jones with a link to </a:t>
            </a:r>
            <a:r>
              <a:rPr lang="en-US" sz="1800" dirty="0">
                <a:hlinkClick r:id="rId3"/>
              </a:rPr>
              <a:t>http://</a:t>
            </a:r>
            <a:r>
              <a:rPr lang="en-US" sz="1800" dirty="0" err="1">
                <a:hlinkClick r:id="rId3"/>
              </a:rPr>
              <a:t>www.resourceroom.net</a:t>
            </a:r>
            <a:r>
              <a:rPr lang="en-US" sz="1800" dirty="0"/>
              <a:t> </a:t>
            </a:r>
          </a:p>
          <a:p>
            <a:r>
              <a:rPr lang="en-US" sz="1800" dirty="0"/>
              <a:t>This work is licensed under </a:t>
            </a:r>
            <a:r>
              <a:rPr lang="en-US" sz="1800" dirty="0">
                <a:hlinkClick r:id="rId4"/>
              </a:rPr>
              <a:t>https://creativecommons.org/licenses/by/4.0/</a:t>
            </a:r>
            <a:r>
              <a:rPr lang="en-US" sz="1800" dirty="0"/>
              <a:t>  </a:t>
            </a:r>
          </a:p>
          <a:p>
            <a:r>
              <a:rPr lang="en-US" sz="1800" dirty="0"/>
              <a:t>This license lets others modify work even for commercial purposes, as long as credit is given to me. See </a:t>
            </a:r>
            <a:r>
              <a:rPr lang="en-US" sz="1800" dirty="0">
                <a:hlinkClick r:id="rId5"/>
              </a:rPr>
              <a:t>https://creativecommons.org/licenses/</a:t>
            </a:r>
            <a:r>
              <a:rPr lang="en-US" sz="1800" dirty="0"/>
              <a:t>  for more information &amp; links to the license deed and legal code.</a:t>
            </a:r>
          </a:p>
          <a:p>
            <a:endParaRPr lang="en-US" sz="1800" dirty="0"/>
          </a:p>
          <a:p>
            <a:pPr>
              <a:buNone/>
            </a:pPr>
            <a:r>
              <a:rPr lang="en-US" sz="1800" dirty="0"/>
              <a:t>My email is </a:t>
            </a:r>
            <a:r>
              <a:rPr lang="en-US" sz="1800" dirty="0">
                <a:hlinkClick r:id="rId6"/>
              </a:rPr>
              <a:t>sue@resourceroom.net</a:t>
            </a:r>
            <a:r>
              <a:rPr lang="en-US" sz="1800" dirty="0"/>
              <a:t> </a:t>
            </a:r>
          </a:p>
          <a:p>
            <a:pPr>
              <a:buNone/>
            </a:pPr>
            <a:r>
              <a:rPr lang="en-US" sz="1800" dirty="0"/>
              <a:t>or </a:t>
            </a:r>
            <a:r>
              <a:rPr lang="en-US" sz="1800" dirty="0">
                <a:hlinkClick r:id="rId7"/>
              </a:rPr>
              <a:t>sujones@parkland.edu</a:t>
            </a:r>
            <a:endParaRPr lang="en-US" sz="1800" dirty="0"/>
          </a:p>
          <a:p>
            <a:pPr>
              <a:buNone/>
            </a:pPr>
            <a:endParaRPr lang="en-US" sz="18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345E9B-BC70-4C66-A4B5-1BCD3693A134}" type="datetime1">
              <a:rPr lang="en-US" smtClean="0"/>
              <a:pPr/>
              <a:t>7/29/2019</a:t>
            </a:fld>
            <a:endParaRPr lang="en-US" dirty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Sue Jones -- CC BY unless otherwise indicated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766878-3199-4EAB-94E7-2D6D11070E14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5" name="Picture 2" descr="http://i.creativecommons.org/l/by/3.0/88x31.png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546930" y="5410200"/>
            <a:ext cx="2294050" cy="8081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887761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526" y="0"/>
            <a:ext cx="670094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4054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381000"/>
            <a:ext cx="4645874" cy="4754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7755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000" y="609600"/>
            <a:ext cx="4914028" cy="502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30032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" y="914400"/>
            <a:ext cx="3727984" cy="38153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9200" y="1066800"/>
            <a:ext cx="3579074" cy="3662958"/>
          </a:xfrm>
          <a:prstGeom prst="rect">
            <a:avLst/>
          </a:prstGeom>
        </p:spPr>
      </p:pic>
      <p:sp>
        <p:nvSpPr>
          <p:cNvPr id="4" name="5-Point Star 3"/>
          <p:cNvSpPr/>
          <p:nvPr/>
        </p:nvSpPr>
        <p:spPr>
          <a:xfrm>
            <a:off x="609600" y="495300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4"/>
          <p:cNvSpPr/>
          <p:nvPr/>
        </p:nvSpPr>
        <p:spPr>
          <a:xfrm>
            <a:off x="1066800" y="495300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5"/>
          <p:cNvSpPr/>
          <p:nvPr/>
        </p:nvSpPr>
        <p:spPr>
          <a:xfrm>
            <a:off x="838200" y="533400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6"/>
          <p:cNvSpPr/>
          <p:nvPr/>
        </p:nvSpPr>
        <p:spPr>
          <a:xfrm>
            <a:off x="1295400" y="533400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7"/>
          <p:cNvSpPr/>
          <p:nvPr/>
        </p:nvSpPr>
        <p:spPr>
          <a:xfrm>
            <a:off x="1066800" y="568543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8"/>
          <p:cNvSpPr/>
          <p:nvPr/>
        </p:nvSpPr>
        <p:spPr>
          <a:xfrm>
            <a:off x="1524000" y="568543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9"/>
          <p:cNvSpPr/>
          <p:nvPr/>
        </p:nvSpPr>
        <p:spPr>
          <a:xfrm>
            <a:off x="1447800" y="603686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10"/>
          <p:cNvSpPr/>
          <p:nvPr/>
        </p:nvSpPr>
        <p:spPr>
          <a:xfrm>
            <a:off x="1905000" y="603686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11"/>
          <p:cNvSpPr/>
          <p:nvPr/>
        </p:nvSpPr>
        <p:spPr>
          <a:xfrm>
            <a:off x="1724167" y="6384878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12"/>
          <p:cNvSpPr/>
          <p:nvPr/>
        </p:nvSpPr>
        <p:spPr>
          <a:xfrm>
            <a:off x="2181367" y="6384878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5-Point Star 13"/>
          <p:cNvSpPr/>
          <p:nvPr/>
        </p:nvSpPr>
        <p:spPr>
          <a:xfrm>
            <a:off x="3124200" y="5157716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5-Point Star 14"/>
          <p:cNvSpPr/>
          <p:nvPr/>
        </p:nvSpPr>
        <p:spPr>
          <a:xfrm>
            <a:off x="3581400" y="5171932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15"/>
          <p:cNvSpPr/>
          <p:nvPr/>
        </p:nvSpPr>
        <p:spPr>
          <a:xfrm>
            <a:off x="4051110" y="5171932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16"/>
          <p:cNvSpPr/>
          <p:nvPr/>
        </p:nvSpPr>
        <p:spPr>
          <a:xfrm>
            <a:off x="4520820" y="5171932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17"/>
          <p:cNvSpPr/>
          <p:nvPr/>
        </p:nvSpPr>
        <p:spPr>
          <a:xfrm>
            <a:off x="5006454" y="5171932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18"/>
          <p:cNvSpPr/>
          <p:nvPr/>
        </p:nvSpPr>
        <p:spPr>
          <a:xfrm>
            <a:off x="3276600" y="5548384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5-Point Star 19"/>
          <p:cNvSpPr/>
          <p:nvPr/>
        </p:nvSpPr>
        <p:spPr>
          <a:xfrm>
            <a:off x="3733800" y="556260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5-Point Star 20"/>
          <p:cNvSpPr/>
          <p:nvPr/>
        </p:nvSpPr>
        <p:spPr>
          <a:xfrm>
            <a:off x="4203510" y="556260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/>
          <p:cNvSpPr/>
          <p:nvPr/>
        </p:nvSpPr>
        <p:spPr>
          <a:xfrm>
            <a:off x="4673220" y="556260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5-Point Star 22"/>
          <p:cNvSpPr/>
          <p:nvPr/>
        </p:nvSpPr>
        <p:spPr>
          <a:xfrm>
            <a:off x="5158854" y="5562600"/>
            <a:ext cx="457200" cy="381000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1562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BBA6A81-4EFC-48B3-B73F-A1D2D47293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37666"/>
            <a:ext cx="7467600" cy="1143000"/>
          </a:xfrm>
        </p:spPr>
        <p:txBody>
          <a:bodyPr/>
          <a:lstStyle/>
          <a:p>
            <a:r>
              <a:rPr lang="en-US" dirty="0"/>
              <a:t> ... Old fashioned ways </a:t>
            </a:r>
            <a:r>
              <a:rPr lang="en-US" dirty="0">
                <a:sym typeface="Wingdings" panose="05000000000000000000" pitchFamily="2" charset="2"/>
              </a:rPr>
              <a:t>  </a:t>
            </a:r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4030441" y="4876800"/>
            <a:ext cx="2245578" cy="19812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3481788" y="5185012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30</a:t>
            </a:r>
          </a:p>
        </p:txBody>
      </p:sp>
      <p:sp>
        <p:nvSpPr>
          <p:cNvPr id="13" name="Rectangle 12"/>
          <p:cNvSpPr/>
          <p:nvPr/>
        </p:nvSpPr>
        <p:spPr>
          <a:xfrm>
            <a:off x="5000830" y="395347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40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276019" y="515771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50</a:t>
            </a:r>
          </a:p>
        </p:txBody>
      </p:sp>
      <p:sp>
        <p:nvSpPr>
          <p:cNvPr id="15" name="Rectangle 14"/>
          <p:cNvSpPr/>
          <p:nvPr/>
        </p:nvSpPr>
        <p:spPr>
          <a:xfrm>
            <a:off x="4096095" y="4261682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35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786462" y="4341947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45</a:t>
            </a:r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4876800"/>
            <a:ext cx="2245578" cy="1981200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-115462" y="4724400"/>
            <a:ext cx="53572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5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3810" y="4261682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10</a:t>
            </a:r>
          </a:p>
        </p:txBody>
      </p:sp>
      <p:sp>
        <p:nvSpPr>
          <p:cNvPr id="20" name="Rectangle 19"/>
          <p:cNvSpPr/>
          <p:nvPr/>
        </p:nvSpPr>
        <p:spPr>
          <a:xfrm>
            <a:off x="725565" y="3828450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15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093177" y="5898276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25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504072" y="4415135"/>
            <a:ext cx="8867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20</a:t>
            </a:r>
          </a:p>
        </p:txBody>
      </p:sp>
    </p:spTree>
    <p:extLst>
      <p:ext uri="{BB962C8B-B14F-4D97-AF65-F5344CB8AC3E}">
        <p14:creationId xmlns:p14="http://schemas.microsoft.com/office/powerpoint/2010/main" val="1341022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5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18" grpId="0"/>
      <p:bldP spid="19" grpId="0"/>
      <p:bldP spid="20" grpId="0"/>
      <p:bldP spid="21" grpId="0"/>
      <p:bldP spid="2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3657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0 x 5 = 0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2 x 5 = 10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4 x 5 = 20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6 x 5 = 30  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8 x 5 = 40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10 x 5 = 50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5492087" y="1600200"/>
            <a:ext cx="3657600" cy="502920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 x 5 = 5</a:t>
            </a:r>
          </a:p>
          <a:p>
            <a:endParaRPr lang="en-US" dirty="0"/>
          </a:p>
          <a:p>
            <a:r>
              <a:rPr lang="en-US" dirty="0"/>
              <a:t>3 x 5 = 15 </a:t>
            </a:r>
          </a:p>
          <a:p>
            <a:endParaRPr lang="en-US" dirty="0"/>
          </a:p>
          <a:p>
            <a:r>
              <a:rPr lang="en-US" dirty="0"/>
              <a:t>5 x 5 = 25</a:t>
            </a:r>
          </a:p>
          <a:p>
            <a:endParaRPr lang="en-US" dirty="0"/>
          </a:p>
          <a:p>
            <a:r>
              <a:rPr lang="en-US" dirty="0"/>
              <a:t>7 x 5 = 35</a:t>
            </a:r>
          </a:p>
          <a:p>
            <a:endParaRPr lang="en-US" dirty="0"/>
          </a:p>
          <a:p>
            <a:r>
              <a:rPr lang="en-US" dirty="0"/>
              <a:t>9 x 5 = 45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304800"/>
            <a:ext cx="1821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Evens</a:t>
            </a:r>
          </a:p>
        </p:txBody>
      </p:sp>
      <p:sp>
        <p:nvSpPr>
          <p:cNvPr id="7" name="Rectangle 6"/>
          <p:cNvSpPr/>
          <p:nvPr/>
        </p:nvSpPr>
        <p:spPr>
          <a:xfrm>
            <a:off x="5256011" y="457200"/>
            <a:ext cx="1672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Odds</a:t>
            </a:r>
          </a:p>
        </p:txBody>
      </p:sp>
    </p:spTree>
    <p:extLst>
      <p:ext uri="{BB962C8B-B14F-4D97-AF65-F5344CB8AC3E}">
        <p14:creationId xmlns:p14="http://schemas.microsoft.com/office/powerpoint/2010/main" val="3405701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3657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0 x 5 = 0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x 5 =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0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4 x 5 = </a:t>
            </a:r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20</a:t>
            </a:r>
            <a:b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</a:br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6 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x 5 = 30  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8 x 5 = 40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10 x 5 = 50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5492087" y="1600200"/>
            <a:ext cx="3657600" cy="502920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 x 5 = 5</a:t>
            </a:r>
          </a:p>
          <a:p>
            <a:endParaRPr lang="en-US" dirty="0"/>
          </a:p>
          <a:p>
            <a:r>
              <a:rPr lang="en-US" dirty="0"/>
              <a:t>3 x 5 = 15 </a:t>
            </a:r>
          </a:p>
          <a:p>
            <a:endParaRPr lang="en-US" dirty="0"/>
          </a:p>
          <a:p>
            <a:r>
              <a:rPr lang="en-US" dirty="0"/>
              <a:t>5 x 5 = 25</a:t>
            </a:r>
          </a:p>
          <a:p>
            <a:endParaRPr lang="en-US" dirty="0"/>
          </a:p>
          <a:p>
            <a:r>
              <a:rPr lang="en-US" dirty="0"/>
              <a:t>7 x 5 = 35</a:t>
            </a:r>
          </a:p>
          <a:p>
            <a:endParaRPr lang="en-US" dirty="0"/>
          </a:p>
          <a:p>
            <a:r>
              <a:rPr lang="en-US" dirty="0"/>
              <a:t>9 x 5 = 45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304800"/>
            <a:ext cx="1821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Evens</a:t>
            </a:r>
          </a:p>
        </p:txBody>
      </p:sp>
      <p:sp>
        <p:nvSpPr>
          <p:cNvPr id="7" name="Rectangle 6"/>
          <p:cNvSpPr/>
          <p:nvPr/>
        </p:nvSpPr>
        <p:spPr>
          <a:xfrm>
            <a:off x="5256011" y="457200"/>
            <a:ext cx="1672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Odds</a:t>
            </a:r>
          </a:p>
        </p:txBody>
      </p:sp>
    </p:spTree>
    <p:extLst>
      <p:ext uri="{BB962C8B-B14F-4D97-AF65-F5344CB8AC3E}">
        <p14:creationId xmlns:p14="http://schemas.microsoft.com/office/powerpoint/2010/main" val="665336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4"/>
          <p:cNvSpPr txBox="1">
            <a:spLocks/>
          </p:cNvSpPr>
          <p:nvPr/>
        </p:nvSpPr>
        <p:spPr>
          <a:xfrm>
            <a:off x="457200" y="1600200"/>
            <a:ext cx="3657600" cy="4572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0 x 5 = 0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2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 x 5 = </a:t>
            </a:r>
            <a:r>
              <a:rPr lang="en-US" i="1" dirty="0">
                <a:solidFill>
                  <a:schemeClr val="accent5">
                    <a:lumMod val="75000"/>
                  </a:schemeClr>
                </a:solidFill>
              </a:rPr>
              <a:t>1</a:t>
            </a:r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0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4 x 5 = 20</a:t>
            </a:r>
          </a:p>
          <a:p>
            <a:pPr lvl="1"/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2 x </a:t>
            </a:r>
            <a:r>
              <a:rPr lang="en-US" dirty="0" smtClean="0">
                <a:solidFill>
                  <a:srgbClr val="FF0000"/>
                </a:solidFill>
              </a:rPr>
              <a:t>2 x 5 </a:t>
            </a:r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=2 x 10</a:t>
            </a:r>
            <a:endParaRPr lang="en-US" dirty="0">
              <a:solidFill>
                <a:srgbClr val="FF0000"/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6 x 5 = 30  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8 x 5 = 40</a:t>
            </a:r>
          </a:p>
          <a:p>
            <a:endParaRPr lang="en-US" dirty="0">
              <a:solidFill>
                <a:schemeClr val="accent5">
                  <a:lumMod val="75000"/>
                </a:schemeClr>
              </a:solidFill>
            </a:endParaRPr>
          </a:p>
          <a:p>
            <a:r>
              <a:rPr lang="en-US" dirty="0">
                <a:solidFill>
                  <a:schemeClr val="accent5">
                    <a:lumMod val="75000"/>
                  </a:schemeClr>
                </a:solidFill>
              </a:rPr>
              <a:t>10 x 5 = 50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5492087" y="1600200"/>
            <a:ext cx="3657600" cy="5029200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1 x 5 = 5</a:t>
            </a:r>
          </a:p>
          <a:p>
            <a:endParaRPr lang="en-US" dirty="0"/>
          </a:p>
          <a:p>
            <a:r>
              <a:rPr lang="en-US" dirty="0"/>
              <a:t>3 x 5 = 15 </a:t>
            </a:r>
          </a:p>
          <a:p>
            <a:endParaRPr lang="en-US" dirty="0"/>
          </a:p>
          <a:p>
            <a:r>
              <a:rPr lang="en-US" dirty="0"/>
              <a:t>5 x 5 = 25</a:t>
            </a:r>
          </a:p>
          <a:p>
            <a:endParaRPr lang="en-US" dirty="0"/>
          </a:p>
          <a:p>
            <a:r>
              <a:rPr lang="en-US" dirty="0"/>
              <a:t>7 x 5 = 35</a:t>
            </a:r>
          </a:p>
          <a:p>
            <a:endParaRPr lang="en-US" dirty="0"/>
          </a:p>
          <a:p>
            <a:r>
              <a:rPr lang="en-US" dirty="0"/>
              <a:t>9 x 5 = 45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304800" y="304800"/>
            <a:ext cx="1821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Evens</a:t>
            </a:r>
          </a:p>
        </p:txBody>
      </p:sp>
      <p:sp>
        <p:nvSpPr>
          <p:cNvPr id="7" name="Rectangle 6"/>
          <p:cNvSpPr/>
          <p:nvPr/>
        </p:nvSpPr>
        <p:spPr>
          <a:xfrm>
            <a:off x="5256011" y="457200"/>
            <a:ext cx="16722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Odds</a:t>
            </a:r>
          </a:p>
        </p:txBody>
      </p:sp>
    </p:spTree>
    <p:extLst>
      <p:ext uri="{BB962C8B-B14F-4D97-AF65-F5344CB8AC3E}">
        <p14:creationId xmlns:p14="http://schemas.microsoft.com/office/powerpoint/2010/main" val="4229165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27053</TotalTime>
  <Words>838</Words>
  <Application>Microsoft Office PowerPoint</Application>
  <PresentationFormat>On-screen Show (4:3)</PresentationFormat>
  <Paragraphs>195</Paragraphs>
  <Slides>16</Slides>
  <Notes>16</Notes>
  <HiddenSlides>2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Calibri Light</vt:lpstr>
      <vt:lpstr>Wingdings</vt:lpstr>
      <vt:lpstr>Office Theme</vt:lpstr>
      <vt:lpstr> </vt:lpstr>
      <vt:lpstr>PowerPoint Presentation</vt:lpstr>
      <vt:lpstr>PowerPoint Presentation</vt:lpstr>
      <vt:lpstr>PowerPoint Presentation</vt:lpstr>
      <vt:lpstr>PowerPoint Presentation</vt:lpstr>
      <vt:lpstr> ... Old fashioned ways   </vt:lpstr>
      <vt:lpstr>PowerPoint Presentation</vt:lpstr>
      <vt:lpstr>PowerPoint Presentation</vt:lpstr>
      <vt:lpstr>PowerPoint Presentation</vt:lpstr>
      <vt:lpstr>5 x 5 as short cut  to get to 5 x 6  </vt:lpstr>
      <vt:lpstr>5 x 5 as short cut  to get to 5 x 7  </vt:lpstr>
      <vt:lpstr>PowerPoint Presentation</vt:lpstr>
      <vt:lpstr>5 x 5 as short cut  to get to 5 x 9  </vt:lpstr>
      <vt:lpstr> </vt:lpstr>
      <vt:lpstr> </vt:lpstr>
      <vt:lpstr>Yes, you can download, share, &amp;/or change this if you: </vt:lpstr>
    </vt:vector>
  </TitlesOfParts>
  <Company>Parkland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Mastering Multiplication</dc:title>
  <dc:creator>SUJones</dc:creator>
  <cp:lastModifiedBy>Susan Jones</cp:lastModifiedBy>
  <cp:revision>1417</cp:revision>
  <dcterms:created xsi:type="dcterms:W3CDTF">2010-03-22T14:38:20Z</dcterms:created>
  <dcterms:modified xsi:type="dcterms:W3CDTF">2019-07-29T15:14:36Z</dcterms:modified>
</cp:coreProperties>
</file>