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332" r:id="rId2"/>
    <p:sldId id="347" r:id="rId3"/>
    <p:sldId id="366" r:id="rId4"/>
    <p:sldId id="391" r:id="rId5"/>
    <p:sldId id="377" r:id="rId6"/>
    <p:sldId id="390" r:id="rId7"/>
    <p:sldId id="335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8040" autoAdjust="0"/>
  </p:normalViewPr>
  <p:slideViewPr>
    <p:cSldViewPr>
      <p:cViewPr varScale="1">
        <p:scale>
          <a:sx n="51" d="100"/>
          <a:sy n="51" d="100"/>
        </p:scale>
        <p:origin x="2136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88E06ED-E0A5-46BD-86B9-D4572F0CE28F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1234105-5B26-4CBC-AB74-450599DFE8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44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BCC3D7F-735E-476D-A78B-0B4D20B7081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496C6BB-10CD-4872-9549-6A26B11E4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5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  <a:p>
            <a:r>
              <a:rPr lang="en-US" baseline="0" dirty="0"/>
              <a:t>This is what the fours look like on the times tables chart.   </a:t>
            </a:r>
          </a:p>
          <a:p>
            <a:endParaRPr lang="en-US" baseline="0" dirty="0"/>
          </a:p>
          <a:p>
            <a:r>
              <a:rPr lang="en-US" baseline="0" dirty="0"/>
              <a:t> </a:t>
            </a:r>
          </a:p>
          <a:p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6C6BB-10CD-4872-9549-6A26B11E437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64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  And this is what they look like on the number chart. To multiply a number by four, we can double that number twice.  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6C6BB-10CD-4872-9549-6A26B11E437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For four times three... We double three to get six, and double six to get twelve. </a:t>
            </a:r>
          </a:p>
          <a:p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Why does this work? </a:t>
            </a:r>
          </a:p>
          <a:p>
            <a:endParaRPr lang="en-US" baseline="0" dirty="0"/>
          </a:p>
          <a:p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6C6BB-10CD-4872-9549-6A26B11E437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6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r>
              <a:rPr lang="en-US" baseline="0" dirty="0"/>
              <a:t>Why does this work? Let’s look at … 3 x 4…. And try to do it with just numbers.   Leave the socks in the drawer. </a:t>
            </a:r>
          </a:p>
          <a:p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  </a:t>
            </a:r>
          </a:p>
          <a:p>
            <a:r>
              <a:rPr lang="en-US" baseline="0" dirty="0"/>
              <a:t>We don’t have to hold it all in our minds.  </a:t>
            </a:r>
          </a:p>
          <a:p>
            <a:r>
              <a:rPr lang="en-US" baseline="0" dirty="0"/>
              <a:t>I can substitute 2 x 2 for 4…. Write it down again… </a:t>
            </a:r>
          </a:p>
          <a:p>
            <a:r>
              <a:rPr lang="en-US" baseline="0" dirty="0"/>
              <a:t>Then… I can substitute 6 for 2 x 3.   Then I write the rest of it and do my new, simpler problem. People who are good with numbers … are often good because they figured this out and practice it a lot... We weren’t born doing it!   </a:t>
            </a:r>
          </a:p>
          <a:p>
            <a:endParaRPr lang="en-US" baseline="0" dirty="0"/>
          </a:p>
          <a:p>
            <a:r>
              <a:rPr lang="en-US" baseline="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6C6BB-10CD-4872-9549-6A26B11E437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46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US" baseline="0" dirty="0"/>
          </a:p>
          <a:p>
            <a:r>
              <a:rPr lang="en-US" dirty="0"/>
              <a:t>Works with four :   swap in 2 x 2 for 4… then… 4 x 2 is 8… 8 x 2 is 16.   </a:t>
            </a:r>
          </a:p>
          <a:p>
            <a:r>
              <a:rPr lang="en-US" dirty="0"/>
              <a:t>And from the earlier video… 4 x 5 is 20.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6C6BB-10CD-4872-9549-6A26B11E437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6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 What about the bigger ones?   Let’s look at 6 x 4.   </a:t>
            </a:r>
          </a:p>
          <a:p>
            <a:r>
              <a:rPr lang="en-US" baseline="0" dirty="0"/>
              <a:t>Again, We don’t have to hold it in our head if we’ve written things down.   I can do part of the problem without thinking about the rest of it… replace 6 x 2 with 12 because it has the same value… and then bring in the rest of the problem. </a:t>
            </a:r>
          </a:p>
          <a:p>
            <a:endParaRPr lang="en-US" baseline="0" dirty="0"/>
          </a:p>
          <a:p>
            <a:r>
              <a:rPr lang="en-US" baseline="0" dirty="0"/>
              <a:t>Okay, how to double 12? That’s the next video. </a:t>
            </a:r>
            <a:r>
              <a:rPr lang="en-US" baseline="0" dirty="0">
                <a:sym typeface="Wingdings" panose="05000000000000000000" pitchFamily="2" charset="2"/>
              </a:rPr>
              <a:t>  </a:t>
            </a:r>
            <a:endParaRPr lang="en-US" baseline="0" dirty="0"/>
          </a:p>
          <a:p>
            <a:r>
              <a:rPr lang="en-US" baseline="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6C6BB-10CD-4872-9549-6A26B11E437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66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Thelegal</a:t>
            </a:r>
            <a:r>
              <a:rPr lang="en-US" dirty="0"/>
              <a:t> stuff... </a:t>
            </a:r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17AE2-CB51-4383-B704-BA7FD7AEB74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25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19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26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01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8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34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273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12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03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3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D0A71-5A68-45B6-8857-370CB0E43E07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F3208-9CC4-467D-8E3A-9BF937AAA3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86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://www.resourceroom.net/" TargetMode="External"/><Relationship Id="rId7" Type="http://schemas.openxmlformats.org/officeDocument/2006/relationships/hyperlink" Target="mailto:sujones@parkland.ed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ue@resourceroom.net" TargetMode="External"/><Relationship Id="rId5" Type="http://schemas.openxmlformats.org/officeDocument/2006/relationships/hyperlink" Target="https://creativecommons.org/licenses/" TargetMode="External"/><Relationship Id="rId4" Type="http://schemas.openxmlformats.org/officeDocument/2006/relationships/hyperlink" Target="https://creativecommons.org/licenses/by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284" y="685800"/>
            <a:ext cx="7467600" cy="4873752"/>
          </a:xfrm>
        </p:spPr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25F28B1-70A8-462B-8877-5B28965118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77952"/>
            <a:ext cx="5181600" cy="5181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412764"/>
            <a:ext cx="5328433" cy="5328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99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4785"/>
            <a:ext cx="67009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616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53457" y="24531"/>
            <a:ext cx="2297455" cy="2224898"/>
            <a:chOff x="381000" y="119052"/>
            <a:chExt cx="2297455" cy="2224898"/>
          </a:xfrm>
        </p:grpSpPr>
        <p:sp>
          <p:nvSpPr>
            <p:cNvPr id="11" name="Cloud 10"/>
            <p:cNvSpPr/>
            <p:nvPr/>
          </p:nvSpPr>
          <p:spPr>
            <a:xfrm>
              <a:off x="381000" y="119052"/>
              <a:ext cx="2297455" cy="2224898"/>
            </a:xfrm>
            <a:prstGeom prst="clou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696832" y="651768"/>
              <a:ext cx="873792" cy="720891"/>
              <a:chOff x="1303352" y="1072175"/>
              <a:chExt cx="873792" cy="720891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34" name="Group 33"/>
            <p:cNvGrpSpPr/>
            <p:nvPr/>
          </p:nvGrpSpPr>
          <p:grpSpPr>
            <a:xfrm>
              <a:off x="1612223" y="889929"/>
              <a:ext cx="873792" cy="720891"/>
              <a:chOff x="1303352" y="1072175"/>
              <a:chExt cx="873792" cy="720891"/>
            </a:xfrm>
          </p:grpSpPr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36" name="Picture 3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37" name="Group 36"/>
            <p:cNvGrpSpPr/>
            <p:nvPr/>
          </p:nvGrpSpPr>
          <p:grpSpPr>
            <a:xfrm>
              <a:off x="1025044" y="1407000"/>
              <a:ext cx="873792" cy="720891"/>
              <a:chOff x="1303352" y="1072175"/>
              <a:chExt cx="873792" cy="720891"/>
            </a:xfrm>
          </p:grpSpPr>
          <p:pic>
            <p:nvPicPr>
              <p:cNvPr id="38" name="Picture 3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53" name="Picture 5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</p:grpSp>
      <p:grpSp>
        <p:nvGrpSpPr>
          <p:cNvPr id="6" name="Group 5"/>
          <p:cNvGrpSpPr/>
          <p:nvPr/>
        </p:nvGrpSpPr>
        <p:grpSpPr>
          <a:xfrm>
            <a:off x="2857688" y="13335"/>
            <a:ext cx="2297455" cy="2224898"/>
            <a:chOff x="2857688" y="13335"/>
            <a:chExt cx="2297455" cy="2224898"/>
          </a:xfrm>
        </p:grpSpPr>
        <p:sp>
          <p:nvSpPr>
            <p:cNvPr id="64" name="Cloud 63"/>
            <p:cNvSpPr/>
            <p:nvPr/>
          </p:nvSpPr>
          <p:spPr>
            <a:xfrm>
              <a:off x="2857688" y="13335"/>
              <a:ext cx="2297455" cy="2224898"/>
            </a:xfrm>
            <a:prstGeom prst="clou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4134117" y="929207"/>
              <a:ext cx="873792" cy="720891"/>
              <a:chOff x="1303352" y="1072175"/>
              <a:chExt cx="873792" cy="720891"/>
            </a:xfrm>
          </p:grpSpPr>
          <p:pic>
            <p:nvPicPr>
              <p:cNvPr id="66" name="Picture 6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67" name="Picture 6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68" name="Group 67"/>
            <p:cNvGrpSpPr/>
            <p:nvPr/>
          </p:nvGrpSpPr>
          <p:grpSpPr>
            <a:xfrm>
              <a:off x="3202175" y="530697"/>
              <a:ext cx="873792" cy="720891"/>
              <a:chOff x="1303352" y="1072175"/>
              <a:chExt cx="873792" cy="720891"/>
            </a:xfrm>
          </p:grpSpPr>
          <p:pic>
            <p:nvPicPr>
              <p:cNvPr id="69" name="Picture 6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70" name="Picture 6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71" name="Group 70"/>
            <p:cNvGrpSpPr/>
            <p:nvPr/>
          </p:nvGrpSpPr>
          <p:grpSpPr>
            <a:xfrm>
              <a:off x="3406053" y="1423858"/>
              <a:ext cx="873792" cy="720891"/>
              <a:chOff x="1303352" y="1072175"/>
              <a:chExt cx="873792" cy="720891"/>
            </a:xfrm>
          </p:grpSpPr>
          <p:pic>
            <p:nvPicPr>
              <p:cNvPr id="72" name="Picture 7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</p:grpSp>
      <p:sp>
        <p:nvSpPr>
          <p:cNvPr id="44" name="Rectangle 43"/>
          <p:cNvSpPr/>
          <p:nvPr/>
        </p:nvSpPr>
        <p:spPr>
          <a:xfrm>
            <a:off x="702268" y="2492007"/>
            <a:ext cx="25282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 x 2=6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812594" y="2521446"/>
            <a:ext cx="28793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6 x 2=12  </a:t>
            </a:r>
          </a:p>
        </p:txBody>
      </p:sp>
    </p:spTree>
    <p:extLst>
      <p:ext uri="{BB962C8B-B14F-4D97-AF65-F5344CB8AC3E}">
        <p14:creationId xmlns:p14="http://schemas.microsoft.com/office/powerpoint/2010/main" val="64467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53457" y="24531"/>
            <a:ext cx="2297455" cy="2224898"/>
            <a:chOff x="381000" y="119052"/>
            <a:chExt cx="2297455" cy="2224898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11" name="Cloud 10"/>
            <p:cNvSpPr/>
            <p:nvPr/>
          </p:nvSpPr>
          <p:spPr>
            <a:xfrm>
              <a:off x="381000" y="119052"/>
              <a:ext cx="2297455" cy="2224898"/>
            </a:xfrm>
            <a:prstGeom prst="cloud">
              <a:avLst/>
            </a:prstGeom>
            <a:grpFill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696832" y="651768"/>
              <a:ext cx="873792" cy="720891"/>
              <a:chOff x="1303352" y="1072175"/>
              <a:chExt cx="873792" cy="720891"/>
            </a:xfrm>
            <a:grpFill/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  <a:grpFill/>
            </p:spPr>
          </p:pic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  <a:grpFill/>
            </p:spPr>
          </p:pic>
        </p:grpSp>
        <p:grpSp>
          <p:nvGrpSpPr>
            <p:cNvPr id="34" name="Group 33"/>
            <p:cNvGrpSpPr/>
            <p:nvPr/>
          </p:nvGrpSpPr>
          <p:grpSpPr>
            <a:xfrm>
              <a:off x="1612223" y="889929"/>
              <a:ext cx="873792" cy="720891"/>
              <a:chOff x="1303352" y="1072175"/>
              <a:chExt cx="873792" cy="720891"/>
            </a:xfrm>
            <a:grpFill/>
          </p:grpSpPr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  <a:grpFill/>
            </p:spPr>
          </p:pic>
          <p:pic>
            <p:nvPicPr>
              <p:cNvPr id="36" name="Picture 35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  <a:grpFill/>
            </p:spPr>
          </p:pic>
        </p:grpSp>
        <p:grpSp>
          <p:nvGrpSpPr>
            <p:cNvPr id="37" name="Group 36"/>
            <p:cNvGrpSpPr/>
            <p:nvPr/>
          </p:nvGrpSpPr>
          <p:grpSpPr>
            <a:xfrm>
              <a:off x="1025044" y="1407000"/>
              <a:ext cx="873792" cy="720891"/>
              <a:chOff x="1303352" y="1072175"/>
              <a:chExt cx="873792" cy="720891"/>
            </a:xfrm>
            <a:grpFill/>
          </p:grpSpPr>
          <p:pic>
            <p:nvPicPr>
              <p:cNvPr id="38" name="Picture 37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  <a:grpFill/>
            </p:spPr>
          </p:pic>
          <p:pic>
            <p:nvPicPr>
              <p:cNvPr id="53" name="Picture 52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  <a:grpFill/>
            </p:spPr>
          </p:pic>
        </p:grpSp>
      </p:grpSp>
      <p:sp>
        <p:nvSpPr>
          <p:cNvPr id="26" name="Rectangle 25"/>
          <p:cNvSpPr/>
          <p:nvPr/>
        </p:nvSpPr>
        <p:spPr>
          <a:xfrm>
            <a:off x="1216335" y="2692440"/>
            <a:ext cx="341154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 x 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68270" y="3646477"/>
            <a:ext cx="28151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 x 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 x 2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372839" y="452608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6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F0EF8B06-2C6B-46CB-80D7-D7F8CCEDFB7A}"/>
              </a:ext>
            </a:extLst>
          </p:cNvPr>
          <p:cNvGrpSpPr/>
          <p:nvPr/>
        </p:nvGrpSpPr>
        <p:grpSpPr>
          <a:xfrm>
            <a:off x="3065652" y="150335"/>
            <a:ext cx="2297455" cy="2224898"/>
            <a:chOff x="2857688" y="13335"/>
            <a:chExt cx="2297455" cy="2224898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46" name="Cloud 45">
              <a:extLst>
                <a:ext uri="{FF2B5EF4-FFF2-40B4-BE49-F238E27FC236}">
                  <a16:creationId xmlns:a16="http://schemas.microsoft.com/office/drawing/2014/main" xmlns="" id="{C84340B8-FC4A-4F19-BAB5-D6B78930D240}"/>
                </a:ext>
              </a:extLst>
            </p:cNvPr>
            <p:cNvSpPr/>
            <p:nvPr/>
          </p:nvSpPr>
          <p:spPr>
            <a:xfrm>
              <a:off x="2857688" y="13335"/>
              <a:ext cx="2297455" cy="2224898"/>
            </a:xfrm>
            <a:prstGeom prst="cloud">
              <a:avLst/>
            </a:prstGeom>
            <a:grpFill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xmlns="" id="{E5AEF9C4-6934-4157-8D29-E85CA7C75E48}"/>
                </a:ext>
              </a:extLst>
            </p:cNvPr>
            <p:cNvGrpSpPr/>
            <p:nvPr/>
          </p:nvGrpSpPr>
          <p:grpSpPr>
            <a:xfrm>
              <a:off x="4134117" y="929207"/>
              <a:ext cx="873792" cy="720891"/>
              <a:chOff x="1303352" y="1072175"/>
              <a:chExt cx="873792" cy="720891"/>
            </a:xfrm>
            <a:grpFill/>
          </p:grpSpPr>
          <p:pic>
            <p:nvPicPr>
              <p:cNvPr id="55" name="Picture 54">
                <a:extLst>
                  <a:ext uri="{FF2B5EF4-FFF2-40B4-BE49-F238E27FC236}">
                    <a16:creationId xmlns:a16="http://schemas.microsoft.com/office/drawing/2014/main" xmlns="" id="{051D8EDC-0717-4114-8B55-E2522913CC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  <a:grpFill/>
            </p:spPr>
          </p:pic>
          <p:pic>
            <p:nvPicPr>
              <p:cNvPr id="56" name="Picture 55">
                <a:extLst>
                  <a:ext uri="{FF2B5EF4-FFF2-40B4-BE49-F238E27FC236}">
                    <a16:creationId xmlns:a16="http://schemas.microsoft.com/office/drawing/2014/main" xmlns="" id="{772F1CA1-EA6E-43F5-8166-A691AEC4CC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  <a:grpFill/>
            </p:spPr>
          </p:pic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xmlns="" id="{6B723C41-0D5A-4510-8D58-D7A1B34B3CF1}"/>
                </a:ext>
              </a:extLst>
            </p:cNvPr>
            <p:cNvGrpSpPr/>
            <p:nvPr/>
          </p:nvGrpSpPr>
          <p:grpSpPr>
            <a:xfrm>
              <a:off x="3202175" y="530697"/>
              <a:ext cx="873792" cy="720891"/>
              <a:chOff x="1303352" y="1072175"/>
              <a:chExt cx="873792" cy="720891"/>
            </a:xfrm>
            <a:grpFill/>
          </p:grpSpPr>
          <p:pic>
            <p:nvPicPr>
              <p:cNvPr id="52" name="Picture 51">
                <a:extLst>
                  <a:ext uri="{FF2B5EF4-FFF2-40B4-BE49-F238E27FC236}">
                    <a16:creationId xmlns:a16="http://schemas.microsoft.com/office/drawing/2014/main" xmlns="" id="{61CA6A93-56DF-4276-AEB9-D2BA290A47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  <a:grpFill/>
            </p:spPr>
          </p:pic>
          <p:pic>
            <p:nvPicPr>
              <p:cNvPr id="54" name="Picture 53">
                <a:extLst>
                  <a:ext uri="{FF2B5EF4-FFF2-40B4-BE49-F238E27FC236}">
                    <a16:creationId xmlns:a16="http://schemas.microsoft.com/office/drawing/2014/main" xmlns="" id="{8016560F-954C-4B15-AB3D-C9D8066FE5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  <a:grpFill/>
            </p:spPr>
          </p:pic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xmlns="" id="{94AA329D-0CA0-44E7-941D-ECC42DDA3FC6}"/>
                </a:ext>
              </a:extLst>
            </p:cNvPr>
            <p:cNvGrpSpPr/>
            <p:nvPr/>
          </p:nvGrpSpPr>
          <p:grpSpPr>
            <a:xfrm>
              <a:off x="3406053" y="1423858"/>
              <a:ext cx="873792" cy="720891"/>
              <a:chOff x="1303352" y="1072175"/>
              <a:chExt cx="873792" cy="720891"/>
            </a:xfrm>
            <a:grpFill/>
          </p:grpSpPr>
          <p:pic>
            <p:nvPicPr>
              <p:cNvPr id="50" name="Picture 49">
                <a:extLst>
                  <a:ext uri="{FF2B5EF4-FFF2-40B4-BE49-F238E27FC236}">
                    <a16:creationId xmlns:a16="http://schemas.microsoft.com/office/drawing/2014/main" xmlns="" id="{B2A9C133-D847-4C42-8148-FB8E1A838A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  <a:grpFill/>
            </p:spPr>
          </p:pic>
          <p:pic>
            <p:nvPicPr>
              <p:cNvPr id="51" name="Picture 50">
                <a:extLst>
                  <a:ext uri="{FF2B5EF4-FFF2-40B4-BE49-F238E27FC236}">
                    <a16:creationId xmlns:a16="http://schemas.microsoft.com/office/drawing/2014/main" xmlns="" id="{AD0F823E-6F7D-4131-B2C0-08991BC003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  <a:grpFill/>
            </p:spPr>
          </p:pic>
        </p:grp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83F1FCA6-BC73-43E7-92C4-5C71F9A0BFD0}"/>
              </a:ext>
            </a:extLst>
          </p:cNvPr>
          <p:cNvSpPr/>
          <p:nvPr/>
        </p:nvSpPr>
        <p:spPr>
          <a:xfrm>
            <a:off x="2908563" y="5463536"/>
            <a:ext cx="12009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12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E3CDEB81-1161-4CCB-9E5E-1D43A70AE982}"/>
              </a:ext>
            </a:extLst>
          </p:cNvPr>
          <p:cNvSpPr/>
          <p:nvPr/>
        </p:nvSpPr>
        <p:spPr>
          <a:xfrm>
            <a:off x="3378062" y="4483389"/>
            <a:ext cx="14814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x 2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0737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57" grpId="0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84" y="67774"/>
            <a:ext cx="1102118" cy="1381886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585" y="67774"/>
            <a:ext cx="1102118" cy="1381886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0"/>
            <a:ext cx="1102118" cy="1381886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35" y="0"/>
            <a:ext cx="1102118" cy="1381886"/>
          </a:xfrm>
          <a:prstGeom prst="rect">
            <a:avLst/>
          </a:prstGeom>
        </p:spPr>
      </p:pic>
      <p:sp>
        <p:nvSpPr>
          <p:cNvPr id="89" name="Rectangle 88"/>
          <p:cNvSpPr/>
          <p:nvPr/>
        </p:nvSpPr>
        <p:spPr>
          <a:xfrm>
            <a:off x="2348200" y="1446248"/>
            <a:ext cx="23342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 x 4 =  </a:t>
            </a: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003" y="3946754"/>
            <a:ext cx="983850" cy="1233596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2154716" y="6106815"/>
            <a:ext cx="20201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 x 5 =</a:t>
            </a: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141" y="3946754"/>
            <a:ext cx="983850" cy="1233596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703" y="3962400"/>
            <a:ext cx="983850" cy="1233596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534" y="3962400"/>
            <a:ext cx="983850" cy="1233596"/>
          </a:xfrm>
          <a:prstGeom prst="rect">
            <a:avLst/>
          </a:prstGeom>
        </p:spPr>
      </p:pic>
      <p:sp>
        <p:nvSpPr>
          <p:cNvPr id="51" name="Rectangle 50"/>
          <p:cNvSpPr/>
          <p:nvPr/>
        </p:nvSpPr>
        <p:spPr>
          <a:xfrm>
            <a:off x="4721144" y="6106815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607925" y="2895600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16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7F6505B-6F7D-47FD-BF37-2968A6B823D4}"/>
              </a:ext>
            </a:extLst>
          </p:cNvPr>
          <p:cNvSpPr/>
          <p:nvPr/>
        </p:nvSpPr>
        <p:spPr>
          <a:xfrm>
            <a:off x="1550127" y="2096960"/>
            <a:ext cx="42595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 x </a:t>
            </a:r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     x   2 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= 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FE19BF1B-F5C1-4B5B-98F4-2CE3788FDD69}"/>
              </a:ext>
            </a:extLst>
          </p:cNvPr>
          <p:cNvSpPr/>
          <p:nvPr/>
        </p:nvSpPr>
        <p:spPr>
          <a:xfrm>
            <a:off x="2564290" y="2860076"/>
            <a:ext cx="29626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8   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x   2 =  </a:t>
            </a:r>
          </a:p>
        </p:txBody>
      </p:sp>
    </p:spTree>
    <p:extLst>
      <p:ext uri="{BB962C8B-B14F-4D97-AF65-F5344CB8AC3E}">
        <p14:creationId xmlns:p14="http://schemas.microsoft.com/office/powerpoint/2010/main" val="4035936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47" grpId="0"/>
      <p:bldP spid="51" grpId="0"/>
      <p:bldP spid="54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53457" y="24531"/>
            <a:ext cx="2297455" cy="2224898"/>
            <a:chOff x="381000" y="119052"/>
            <a:chExt cx="2297455" cy="2224898"/>
          </a:xfrm>
        </p:grpSpPr>
        <p:sp>
          <p:nvSpPr>
            <p:cNvPr id="11" name="Cloud 10"/>
            <p:cNvSpPr/>
            <p:nvPr/>
          </p:nvSpPr>
          <p:spPr>
            <a:xfrm>
              <a:off x="381000" y="119052"/>
              <a:ext cx="2297455" cy="2224898"/>
            </a:xfrm>
            <a:prstGeom prst="clou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696832" y="651768"/>
              <a:ext cx="873792" cy="720891"/>
              <a:chOff x="1303352" y="1072175"/>
              <a:chExt cx="873792" cy="720891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34" name="Group 33"/>
            <p:cNvGrpSpPr/>
            <p:nvPr/>
          </p:nvGrpSpPr>
          <p:grpSpPr>
            <a:xfrm>
              <a:off x="1612223" y="889929"/>
              <a:ext cx="873792" cy="720891"/>
              <a:chOff x="1303352" y="1072175"/>
              <a:chExt cx="873792" cy="720891"/>
            </a:xfrm>
          </p:grpSpPr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36" name="Picture 3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37" name="Group 36"/>
            <p:cNvGrpSpPr/>
            <p:nvPr/>
          </p:nvGrpSpPr>
          <p:grpSpPr>
            <a:xfrm>
              <a:off x="1025044" y="1407000"/>
              <a:ext cx="873792" cy="720891"/>
              <a:chOff x="1303352" y="1072175"/>
              <a:chExt cx="873792" cy="720891"/>
            </a:xfrm>
          </p:grpSpPr>
          <p:pic>
            <p:nvPicPr>
              <p:cNvPr id="38" name="Picture 3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53" name="Picture 5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</p:grpSp>
      <p:grpSp>
        <p:nvGrpSpPr>
          <p:cNvPr id="6" name="Group 5"/>
          <p:cNvGrpSpPr/>
          <p:nvPr/>
        </p:nvGrpSpPr>
        <p:grpSpPr>
          <a:xfrm>
            <a:off x="6550139" y="72251"/>
            <a:ext cx="2297455" cy="2224898"/>
            <a:chOff x="2857688" y="13335"/>
            <a:chExt cx="2297455" cy="2224898"/>
          </a:xfrm>
        </p:grpSpPr>
        <p:sp>
          <p:nvSpPr>
            <p:cNvPr id="64" name="Cloud 63"/>
            <p:cNvSpPr/>
            <p:nvPr/>
          </p:nvSpPr>
          <p:spPr>
            <a:xfrm>
              <a:off x="2857688" y="13335"/>
              <a:ext cx="2297455" cy="2224898"/>
            </a:xfrm>
            <a:prstGeom prst="clou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4134117" y="929207"/>
              <a:ext cx="873792" cy="720891"/>
              <a:chOff x="1303352" y="1072175"/>
              <a:chExt cx="873792" cy="720891"/>
            </a:xfrm>
          </p:grpSpPr>
          <p:pic>
            <p:nvPicPr>
              <p:cNvPr id="66" name="Picture 6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67" name="Picture 6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68" name="Group 67"/>
            <p:cNvGrpSpPr/>
            <p:nvPr/>
          </p:nvGrpSpPr>
          <p:grpSpPr>
            <a:xfrm>
              <a:off x="3202175" y="530697"/>
              <a:ext cx="873792" cy="720891"/>
              <a:chOff x="1303352" y="1072175"/>
              <a:chExt cx="873792" cy="720891"/>
            </a:xfrm>
          </p:grpSpPr>
          <p:pic>
            <p:nvPicPr>
              <p:cNvPr id="69" name="Picture 6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70" name="Picture 6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71" name="Group 70"/>
            <p:cNvGrpSpPr/>
            <p:nvPr/>
          </p:nvGrpSpPr>
          <p:grpSpPr>
            <a:xfrm>
              <a:off x="3406053" y="1423858"/>
              <a:ext cx="873792" cy="720891"/>
              <a:chOff x="1303352" y="1072175"/>
              <a:chExt cx="873792" cy="720891"/>
            </a:xfrm>
          </p:grpSpPr>
          <p:pic>
            <p:nvPicPr>
              <p:cNvPr id="72" name="Picture 7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</p:grpSp>
      <p:sp>
        <p:nvSpPr>
          <p:cNvPr id="26" name="Rectangle 25"/>
          <p:cNvSpPr/>
          <p:nvPr/>
        </p:nvSpPr>
        <p:spPr>
          <a:xfrm>
            <a:off x="1216335" y="2692440"/>
            <a:ext cx="341154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6 x 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32630" y="3646477"/>
            <a:ext cx="32864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6 x 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    x 2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771691" y="4677082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12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B278A699-A6C3-485B-B4D9-23E89C357F45}"/>
              </a:ext>
            </a:extLst>
          </p:cNvPr>
          <p:cNvGrpSpPr/>
          <p:nvPr/>
        </p:nvGrpSpPr>
        <p:grpSpPr>
          <a:xfrm>
            <a:off x="6476522" y="2266395"/>
            <a:ext cx="2297455" cy="2224898"/>
            <a:chOff x="381000" y="119052"/>
            <a:chExt cx="2297455" cy="2224898"/>
          </a:xfrm>
        </p:grpSpPr>
        <p:sp>
          <p:nvSpPr>
            <p:cNvPr id="30" name="Cloud 29">
              <a:extLst>
                <a:ext uri="{FF2B5EF4-FFF2-40B4-BE49-F238E27FC236}">
                  <a16:creationId xmlns:a16="http://schemas.microsoft.com/office/drawing/2014/main" xmlns="" id="{4FCCA69F-37B0-4304-B1B6-0051EF29684D}"/>
                </a:ext>
              </a:extLst>
            </p:cNvPr>
            <p:cNvSpPr/>
            <p:nvPr/>
          </p:nvSpPr>
          <p:spPr>
            <a:xfrm>
              <a:off x="381000" y="119052"/>
              <a:ext cx="2297455" cy="2224898"/>
            </a:xfrm>
            <a:prstGeom prst="clou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xmlns="" id="{1C4C5326-99D8-40D5-8F8E-04409FA9D5AD}"/>
                </a:ext>
              </a:extLst>
            </p:cNvPr>
            <p:cNvGrpSpPr/>
            <p:nvPr/>
          </p:nvGrpSpPr>
          <p:grpSpPr>
            <a:xfrm>
              <a:off x="696832" y="651768"/>
              <a:ext cx="873792" cy="720891"/>
              <a:chOff x="1303352" y="1072175"/>
              <a:chExt cx="873792" cy="720891"/>
            </a:xfrm>
          </p:grpSpPr>
          <p:pic>
            <p:nvPicPr>
              <p:cNvPr id="43" name="Picture 42">
                <a:extLst>
                  <a:ext uri="{FF2B5EF4-FFF2-40B4-BE49-F238E27FC236}">
                    <a16:creationId xmlns:a16="http://schemas.microsoft.com/office/drawing/2014/main" xmlns="" id="{57656E39-D75F-4D3C-917A-94AC7433F8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44" name="Picture 43">
                <a:extLst>
                  <a:ext uri="{FF2B5EF4-FFF2-40B4-BE49-F238E27FC236}">
                    <a16:creationId xmlns:a16="http://schemas.microsoft.com/office/drawing/2014/main" xmlns="" id="{FD57FE6C-905C-4B78-8987-AA5FC2DF8A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xmlns="" id="{5D827862-9000-468C-A374-6DAE4C5B3AA0}"/>
                </a:ext>
              </a:extLst>
            </p:cNvPr>
            <p:cNvGrpSpPr/>
            <p:nvPr/>
          </p:nvGrpSpPr>
          <p:grpSpPr>
            <a:xfrm>
              <a:off x="1612223" y="889929"/>
              <a:ext cx="873792" cy="720891"/>
              <a:chOff x="1303352" y="1072175"/>
              <a:chExt cx="873792" cy="720891"/>
            </a:xfrm>
          </p:grpSpPr>
          <p:pic>
            <p:nvPicPr>
              <p:cNvPr id="41" name="Picture 40">
                <a:extLst>
                  <a:ext uri="{FF2B5EF4-FFF2-40B4-BE49-F238E27FC236}">
                    <a16:creationId xmlns:a16="http://schemas.microsoft.com/office/drawing/2014/main" xmlns="" id="{8720D7E1-A4ED-42F8-8B47-A7117C8C9C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42" name="Picture 41">
                <a:extLst>
                  <a:ext uri="{FF2B5EF4-FFF2-40B4-BE49-F238E27FC236}">
                    <a16:creationId xmlns:a16="http://schemas.microsoft.com/office/drawing/2014/main" xmlns="" id="{0374EBD4-FD54-4384-80D8-EA76607840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xmlns="" id="{DE86BAD5-DDC2-40DA-ACC6-9F5DDAFAB345}"/>
                </a:ext>
              </a:extLst>
            </p:cNvPr>
            <p:cNvGrpSpPr/>
            <p:nvPr/>
          </p:nvGrpSpPr>
          <p:grpSpPr>
            <a:xfrm>
              <a:off x="1025044" y="1407000"/>
              <a:ext cx="873792" cy="720891"/>
              <a:chOff x="1303352" y="1072175"/>
              <a:chExt cx="873792" cy="720891"/>
            </a:xfrm>
          </p:grpSpPr>
          <p:pic>
            <p:nvPicPr>
              <p:cNvPr id="39" name="Picture 38">
                <a:extLst>
                  <a:ext uri="{FF2B5EF4-FFF2-40B4-BE49-F238E27FC236}">
                    <a16:creationId xmlns:a16="http://schemas.microsoft.com/office/drawing/2014/main" xmlns="" id="{311B442E-47CE-4128-9F0D-2958416107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40" name="Picture 39">
                <a:extLst>
                  <a:ext uri="{FF2B5EF4-FFF2-40B4-BE49-F238E27FC236}">
                    <a16:creationId xmlns:a16="http://schemas.microsoft.com/office/drawing/2014/main" xmlns="" id="{3821F6DB-86A1-4221-A13C-59EA0303D0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F0EF8B06-2C6B-46CB-80D7-D7F8CCEDFB7A}"/>
              </a:ext>
            </a:extLst>
          </p:cNvPr>
          <p:cNvGrpSpPr/>
          <p:nvPr/>
        </p:nvGrpSpPr>
        <p:grpSpPr>
          <a:xfrm>
            <a:off x="3065652" y="150335"/>
            <a:ext cx="2297455" cy="2224898"/>
            <a:chOff x="2857688" y="13335"/>
            <a:chExt cx="2297455" cy="2224898"/>
          </a:xfrm>
        </p:grpSpPr>
        <p:sp>
          <p:nvSpPr>
            <p:cNvPr id="46" name="Cloud 45">
              <a:extLst>
                <a:ext uri="{FF2B5EF4-FFF2-40B4-BE49-F238E27FC236}">
                  <a16:creationId xmlns:a16="http://schemas.microsoft.com/office/drawing/2014/main" xmlns="" id="{C84340B8-FC4A-4F19-BAB5-D6B78930D240}"/>
                </a:ext>
              </a:extLst>
            </p:cNvPr>
            <p:cNvSpPr/>
            <p:nvPr/>
          </p:nvSpPr>
          <p:spPr>
            <a:xfrm>
              <a:off x="2857688" y="13335"/>
              <a:ext cx="2297455" cy="2224898"/>
            </a:xfrm>
            <a:prstGeom prst="clou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xmlns="" id="{E5AEF9C4-6934-4157-8D29-E85CA7C75E48}"/>
                </a:ext>
              </a:extLst>
            </p:cNvPr>
            <p:cNvGrpSpPr/>
            <p:nvPr/>
          </p:nvGrpSpPr>
          <p:grpSpPr>
            <a:xfrm>
              <a:off x="4134117" y="929207"/>
              <a:ext cx="873792" cy="720891"/>
              <a:chOff x="1303352" y="1072175"/>
              <a:chExt cx="873792" cy="720891"/>
            </a:xfrm>
          </p:grpSpPr>
          <p:pic>
            <p:nvPicPr>
              <p:cNvPr id="55" name="Picture 54">
                <a:extLst>
                  <a:ext uri="{FF2B5EF4-FFF2-40B4-BE49-F238E27FC236}">
                    <a16:creationId xmlns:a16="http://schemas.microsoft.com/office/drawing/2014/main" xmlns="" id="{051D8EDC-0717-4114-8B55-E2522913CC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56" name="Picture 55">
                <a:extLst>
                  <a:ext uri="{FF2B5EF4-FFF2-40B4-BE49-F238E27FC236}">
                    <a16:creationId xmlns:a16="http://schemas.microsoft.com/office/drawing/2014/main" xmlns="" id="{772F1CA1-EA6E-43F5-8166-A691AEC4CC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xmlns="" id="{6B723C41-0D5A-4510-8D58-D7A1B34B3CF1}"/>
                </a:ext>
              </a:extLst>
            </p:cNvPr>
            <p:cNvGrpSpPr/>
            <p:nvPr/>
          </p:nvGrpSpPr>
          <p:grpSpPr>
            <a:xfrm>
              <a:off x="3202175" y="530697"/>
              <a:ext cx="873792" cy="720891"/>
              <a:chOff x="1303352" y="1072175"/>
              <a:chExt cx="873792" cy="720891"/>
            </a:xfrm>
          </p:grpSpPr>
          <p:pic>
            <p:nvPicPr>
              <p:cNvPr id="52" name="Picture 51">
                <a:extLst>
                  <a:ext uri="{FF2B5EF4-FFF2-40B4-BE49-F238E27FC236}">
                    <a16:creationId xmlns:a16="http://schemas.microsoft.com/office/drawing/2014/main" xmlns="" id="{61CA6A93-56DF-4276-AEB9-D2BA290A47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54" name="Picture 53">
                <a:extLst>
                  <a:ext uri="{FF2B5EF4-FFF2-40B4-BE49-F238E27FC236}">
                    <a16:creationId xmlns:a16="http://schemas.microsoft.com/office/drawing/2014/main" xmlns="" id="{8016560F-954C-4B15-AB3D-C9D8066FE5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xmlns="" id="{94AA329D-0CA0-44E7-941D-ECC42DDA3FC6}"/>
                </a:ext>
              </a:extLst>
            </p:cNvPr>
            <p:cNvGrpSpPr/>
            <p:nvPr/>
          </p:nvGrpSpPr>
          <p:grpSpPr>
            <a:xfrm>
              <a:off x="3406053" y="1423858"/>
              <a:ext cx="873792" cy="720891"/>
              <a:chOff x="1303352" y="1072175"/>
              <a:chExt cx="873792" cy="720891"/>
            </a:xfrm>
          </p:grpSpPr>
          <p:pic>
            <p:nvPicPr>
              <p:cNvPr id="50" name="Picture 49">
                <a:extLst>
                  <a:ext uri="{FF2B5EF4-FFF2-40B4-BE49-F238E27FC236}">
                    <a16:creationId xmlns:a16="http://schemas.microsoft.com/office/drawing/2014/main" xmlns="" id="{B2A9C133-D847-4C42-8148-FB8E1A838A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03352" y="1072175"/>
                <a:ext cx="526746" cy="705537"/>
              </a:xfrm>
              <a:prstGeom prst="rect">
                <a:avLst/>
              </a:prstGeom>
            </p:spPr>
          </p:pic>
          <p:pic>
            <p:nvPicPr>
              <p:cNvPr id="51" name="Picture 50">
                <a:extLst>
                  <a:ext uri="{FF2B5EF4-FFF2-40B4-BE49-F238E27FC236}">
                    <a16:creationId xmlns:a16="http://schemas.microsoft.com/office/drawing/2014/main" xmlns="" id="{AD0F823E-6F7D-4131-B2C0-08991BC003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0398" y="1087529"/>
                <a:ext cx="526746" cy="705537"/>
              </a:xfrm>
              <a:prstGeom prst="rect">
                <a:avLst/>
              </a:prstGeom>
            </p:spPr>
          </p:pic>
        </p:grp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5FB56495-0631-45F6-AAFE-BE131A3AD791}"/>
              </a:ext>
            </a:extLst>
          </p:cNvPr>
          <p:cNvSpPr/>
          <p:nvPr/>
        </p:nvSpPr>
        <p:spPr>
          <a:xfrm>
            <a:off x="3247598" y="4677082"/>
            <a:ext cx="13244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x 2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5725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Yes, you can download, share, &amp;/or change this if you: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7278"/>
            <a:ext cx="8229600" cy="3707529"/>
          </a:xfrm>
        </p:spPr>
        <p:txBody>
          <a:bodyPr>
            <a:noAutofit/>
          </a:bodyPr>
          <a:lstStyle/>
          <a:p>
            <a:r>
              <a:rPr lang="en-US" sz="1800" dirty="0"/>
              <a:t>Please attribute to Susan Jones with a link to </a:t>
            </a:r>
            <a:r>
              <a:rPr lang="en-US" sz="1800" dirty="0">
                <a:hlinkClick r:id="rId3"/>
              </a:rPr>
              <a:t>http://</a:t>
            </a:r>
            <a:r>
              <a:rPr lang="en-US" sz="1800" dirty="0" err="1">
                <a:hlinkClick r:id="rId3"/>
              </a:rPr>
              <a:t>www.resourceroom.net</a:t>
            </a:r>
            <a:r>
              <a:rPr lang="en-US" sz="1800" dirty="0"/>
              <a:t> </a:t>
            </a:r>
          </a:p>
          <a:p>
            <a:r>
              <a:rPr lang="en-US" sz="1800" dirty="0"/>
              <a:t>This work is licensed under </a:t>
            </a:r>
            <a:r>
              <a:rPr lang="en-US" sz="1800" dirty="0">
                <a:hlinkClick r:id="rId4"/>
              </a:rPr>
              <a:t>https://creativecommons.org/licenses/by/4.0/</a:t>
            </a:r>
            <a:r>
              <a:rPr lang="en-US" sz="1800" dirty="0"/>
              <a:t>  </a:t>
            </a:r>
          </a:p>
          <a:p>
            <a:r>
              <a:rPr lang="en-US" sz="1800" dirty="0"/>
              <a:t>This license lets others modify work even for commercial purposes, as long as credit is given to me. See </a:t>
            </a:r>
            <a:r>
              <a:rPr lang="en-US" sz="1800" dirty="0">
                <a:hlinkClick r:id="rId5"/>
              </a:rPr>
              <a:t>https://creativecommons.org/licenses/</a:t>
            </a:r>
            <a:r>
              <a:rPr lang="en-US" sz="1800" dirty="0"/>
              <a:t>  for more information &amp; links to the license deed and legal code.</a:t>
            </a:r>
          </a:p>
          <a:p>
            <a:endParaRPr lang="en-US" sz="1800" dirty="0"/>
          </a:p>
          <a:p>
            <a:pPr>
              <a:buNone/>
            </a:pPr>
            <a:r>
              <a:rPr lang="en-US" sz="1800" dirty="0"/>
              <a:t>My email is </a:t>
            </a:r>
            <a:r>
              <a:rPr lang="en-US" sz="1800" dirty="0">
                <a:hlinkClick r:id="rId6"/>
              </a:rPr>
              <a:t>sue@resourceroom.net</a:t>
            </a:r>
            <a:r>
              <a:rPr lang="en-US" sz="1800" dirty="0"/>
              <a:t> </a:t>
            </a:r>
          </a:p>
          <a:p>
            <a:pPr>
              <a:buNone/>
            </a:pPr>
            <a:r>
              <a:rPr lang="en-US" sz="1800" dirty="0"/>
              <a:t>or </a:t>
            </a:r>
            <a:r>
              <a:rPr lang="en-US" sz="1800" dirty="0">
                <a:hlinkClick r:id="rId7"/>
              </a:rPr>
              <a:t>sujones@parkland.edu</a:t>
            </a:r>
            <a:endParaRPr lang="en-US" sz="1800" dirty="0"/>
          </a:p>
          <a:p>
            <a:pPr>
              <a:buNone/>
            </a:pP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5E9B-BC70-4C66-A4B5-1BCD3693A134}" type="datetime1">
              <a:rPr lang="en-US" smtClean="0"/>
              <a:pPr/>
              <a:t>9/23/2019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2" descr="http://i.creativecommons.org/l/by/3.0/88x31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546930" y="5410200"/>
            <a:ext cx="2294050" cy="8081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7761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30346</TotalTime>
  <Words>451</Words>
  <Application>Microsoft Office PowerPoint</Application>
  <PresentationFormat>On-screen Show (4:3)</PresentationFormat>
  <Paragraphs>74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Yes, you can download, share, &amp;/or change this if you: </vt:lpstr>
    </vt:vector>
  </TitlesOfParts>
  <Company>Parkland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Mastering Multiplication</dc:title>
  <dc:creator>SUJones</dc:creator>
  <cp:lastModifiedBy>Susan Jones</cp:lastModifiedBy>
  <cp:revision>1477</cp:revision>
  <dcterms:created xsi:type="dcterms:W3CDTF">2010-03-22T14:38:20Z</dcterms:created>
  <dcterms:modified xsi:type="dcterms:W3CDTF">2019-09-23T21:58:48Z</dcterms:modified>
</cp:coreProperties>
</file>