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303" r:id="rId4"/>
    <p:sldId id="289" r:id="rId5"/>
    <p:sldId id="310" r:id="rId6"/>
    <p:sldId id="311" r:id="rId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59335" autoAdjust="0"/>
  </p:normalViewPr>
  <p:slideViewPr>
    <p:cSldViewPr>
      <p:cViewPr varScale="1">
        <p:scale>
          <a:sx n="67" d="100"/>
          <a:sy n="67" d="100"/>
        </p:scale>
        <p:origin x="2874" y="7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588E06ED-E0A5-46BD-86B9-D4572F0CE28F}" type="datetimeFigureOut">
              <a:rPr lang="en-US" smtClean="0"/>
              <a:pPr/>
              <a:t>9/22/2019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1234105-5B26-4CBC-AB74-450599DFE8E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445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BCC3D7F-735E-476D-A78B-0B4D20B7081A}" type="datetimeFigureOut">
              <a:rPr lang="en-US" smtClean="0"/>
              <a:pPr/>
              <a:t>9/22/2019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496C6BB-10CD-4872-9549-6A26B11E437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3529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jdk1.8.0_31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96C6BB-10CD-4872-9549-6A26B11E4374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4669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aseline="0" dirty="0"/>
              <a:t>I’d like to introduce you to multiplication.   </a:t>
            </a:r>
          </a:p>
          <a:p>
            <a:endParaRPr lang="en-US" baseline="0" dirty="0"/>
          </a:p>
          <a:p>
            <a:r>
              <a:rPr lang="en-US" baseline="0" dirty="0"/>
              <a:t>Multiplication is where, for lots of people, math became something to memorize.</a:t>
            </a:r>
          </a:p>
          <a:p>
            <a:r>
              <a:rPr lang="en-US" baseline="0" dirty="0"/>
              <a:t>Well, memorizing is a good thing, and that’s a big part of this little course.</a:t>
            </a:r>
          </a:p>
          <a:p>
            <a:endParaRPr lang="en-US" baseline="0" dirty="0"/>
          </a:p>
          <a:p>
            <a:r>
              <a:rPr lang="en-US" baseline="0" dirty="0"/>
              <a:t>We’re going to approach it, though, from understanding numbers and how they work.   It’s like riding a bike or driving a car – it’s good to know how to use it, but it’s even better to understand how it works. </a:t>
            </a:r>
          </a:p>
          <a:p>
            <a:endParaRPr lang="en-US" baseline="0" dirty="0"/>
          </a:p>
          <a:p>
            <a:r>
              <a:rPr lang="en-US" baseline="0" dirty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96C6BB-10CD-4872-9549-6A26B11E4374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9672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aseline="0" dirty="0"/>
              <a:t>Why should you bother?   </a:t>
            </a:r>
          </a:p>
          <a:p>
            <a:endParaRPr lang="en-US" baseline="0" dirty="0"/>
          </a:p>
          <a:p>
            <a:r>
              <a:rPr lang="en-US" baseline="0" dirty="0"/>
              <a:t> </a:t>
            </a:r>
          </a:p>
          <a:p>
            <a:r>
              <a:rPr lang="en-US" baseline="0" dirty="0"/>
              <a:t>It’s an investment – work harder now, work easier later.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especially because understanding makes the brain remember things better. </a:t>
            </a:r>
          </a:p>
          <a:p>
            <a:r>
              <a:rPr lang="en-US" baseline="0" dirty="0"/>
              <a:t>You just might surprise yourself. </a:t>
            </a:r>
          </a:p>
          <a:p>
            <a:endParaRPr lang="en-US" baseline="0" dirty="0"/>
          </a:p>
          <a:p>
            <a:r>
              <a:rPr lang="en-US" baseline="0" dirty="0"/>
              <a:t> </a:t>
            </a:r>
            <a:endParaRPr lang="en-US" dirty="0"/>
          </a:p>
          <a:p>
            <a:pPr algn="ctr"/>
            <a:r>
              <a:rPr lang="en-US" baseline="0" dirty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96C6BB-10CD-4872-9549-6A26B11E4374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3449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 </a:t>
            </a:r>
            <a:endParaRPr lang="en-US" baseline="0" dirty="0"/>
          </a:p>
          <a:p>
            <a:endParaRPr lang="en-US" baseline="0" dirty="0"/>
          </a:p>
          <a:p>
            <a:r>
              <a:rPr lang="en-US" baseline="0" dirty="0"/>
              <a:t>Here are the times tables lined up in a chart.   </a:t>
            </a:r>
          </a:p>
          <a:p>
            <a:r>
              <a:rPr lang="en-US" baseline="0" dirty="0"/>
              <a:t>To find 5 x 5 we find where the 5  row and 5 column cross --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96C6BB-10CD-4872-9549-6A26B11E4374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6405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 </a:t>
            </a:r>
            <a:endParaRPr lang="en-US" baseline="0" dirty="0"/>
          </a:p>
          <a:p>
            <a:endParaRPr lang="en-US" baseline="0" dirty="0"/>
          </a:p>
          <a:p>
            <a:r>
              <a:rPr lang="en-US" baseline="0" dirty="0"/>
              <a:t>BUT!!!   We want to get to where you don’t even need to use a chart.   5 x 5 will always be 25... We’ll use this to keep track of the ones you’re learning.   </a:t>
            </a:r>
          </a:p>
          <a:p>
            <a:endParaRPr lang="en-US" baseline="0" dirty="0"/>
          </a:p>
          <a:p>
            <a:r>
              <a:rPr lang="en-US" baseline="0" dirty="0"/>
              <a:t>There are 121 facts on the chart – next lesson – knocking off the first 21 </a:t>
            </a:r>
            <a:r>
              <a:rPr lang="en-US" baseline="0" dirty="0">
                <a:sym typeface="Wingdings" panose="05000000000000000000" pitchFamily="2" charset="2"/>
              </a:rPr>
              <a:t>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96C6BB-10CD-4872-9549-6A26B11E4374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840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http://</a:t>
            </a:r>
            <a:r>
              <a:rPr lang="en-US" dirty="0" err="1"/>
              <a:t>www.achieve.org</a:t>
            </a:r>
            <a:r>
              <a:rPr lang="en-US" dirty="0"/>
              <a:t>/</a:t>
            </a:r>
            <a:r>
              <a:rPr lang="en-US" dirty="0" err="1"/>
              <a:t>EQuIP</a:t>
            </a:r>
            <a:r>
              <a:rPr lang="en-US" dirty="0"/>
              <a:t>   </a:t>
            </a:r>
          </a:p>
          <a:p>
            <a:r>
              <a:rPr lang="en-US" dirty="0"/>
              <a:t>http://</a:t>
            </a:r>
            <a:r>
              <a:rPr lang="en-US" dirty="0" err="1"/>
              <a:t>creativecommons.org</a:t>
            </a:r>
            <a:r>
              <a:rPr lang="en-US" dirty="0"/>
              <a:t>/tag/</a:t>
            </a:r>
            <a:r>
              <a:rPr lang="en-US" dirty="0" err="1"/>
              <a:t>k12</a:t>
            </a:r>
            <a:r>
              <a:rPr lang="en-US" dirty="0"/>
              <a:t>-</a:t>
            </a:r>
            <a:r>
              <a:rPr lang="en-US" dirty="0" err="1"/>
              <a:t>oer</a:t>
            </a:r>
            <a:r>
              <a:rPr lang="en-US" dirty="0"/>
              <a:t>-collaborative</a:t>
            </a:r>
          </a:p>
          <a:p>
            <a:r>
              <a:rPr lang="en-US" dirty="0"/>
              <a:t>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017AE2-CB51-4383-B704-BA7FD7AEB744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5863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2063115" y="630937"/>
            <a:ext cx="5230368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8892" y="1098388"/>
            <a:ext cx="7738814" cy="4394988"/>
          </a:xfrm>
        </p:spPr>
        <p:txBody>
          <a:bodyPr anchor="ctr">
            <a:noAutofit/>
          </a:bodyPr>
          <a:lstStyle>
            <a:lvl1pPr algn="ctr">
              <a:defRPr sz="7500" spc="6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61284" y="5979197"/>
            <a:ext cx="6034030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1500" b="1" i="0" cap="all" spc="300" baseline="0">
                <a:solidFill>
                  <a:schemeClr val="tx2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8892" y="6375679"/>
            <a:ext cx="174729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211D0A71-5A68-45B6-8857-370CB0E43E07}" type="datetimeFigureOut">
              <a:rPr lang="en-US" smtClean="0"/>
              <a:pPr/>
              <a:t>9/22/2019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35249" y="6375679"/>
            <a:ext cx="30861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00414" y="6375679"/>
            <a:ext cx="1747292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2BBF3208-9CC4-467D-8E3A-9BF937AAA37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 title="left edge border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7374548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D0A71-5A68-45B6-8857-370CB0E43E07}" type="datetimeFigureOut">
              <a:rPr lang="en-US" smtClean="0"/>
              <a:pPr/>
              <a:t>9/22/2019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F3208-9CC4-467D-8E3A-9BF937AAA3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2221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96911" y="382386"/>
            <a:ext cx="1771930" cy="560040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42974" y="382386"/>
            <a:ext cx="5809517" cy="560040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D0A71-5A68-45B6-8857-370CB0E43E07}" type="datetimeFigureOut">
              <a:rPr lang="en-US" smtClean="0"/>
              <a:pPr/>
              <a:t>9/22/2019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F3208-9CC4-467D-8E3A-9BF937AAA3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1769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D0A71-5A68-45B6-8857-370CB0E43E07}" type="datetimeFigureOut">
              <a:rPr lang="en-US" smtClean="0"/>
              <a:pPr/>
              <a:t>9/22/2019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F3208-9CC4-467D-8E3A-9BF937AAA3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4388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2110979" cy="6858000"/>
          </a:xfrm>
          <a:custGeom>
            <a:avLst/>
            <a:gdLst/>
            <a:ahLst/>
            <a:cxnLst/>
            <a:rect l="0" t="0" r="r" b="b"/>
            <a:pathLst>
              <a:path w="1773" h="4320">
                <a:moveTo>
                  <a:pt x="0" y="0"/>
                </a:moveTo>
                <a:lnTo>
                  <a:pt x="891" y="0"/>
                </a:lnTo>
                <a:lnTo>
                  <a:pt x="906" y="56"/>
                </a:lnTo>
                <a:lnTo>
                  <a:pt x="921" y="111"/>
                </a:lnTo>
                <a:lnTo>
                  <a:pt x="938" y="165"/>
                </a:lnTo>
                <a:lnTo>
                  <a:pt x="957" y="217"/>
                </a:lnTo>
                <a:lnTo>
                  <a:pt x="980" y="266"/>
                </a:lnTo>
                <a:lnTo>
                  <a:pt x="1007" y="312"/>
                </a:lnTo>
                <a:lnTo>
                  <a:pt x="1036" y="351"/>
                </a:lnTo>
                <a:lnTo>
                  <a:pt x="1069" y="387"/>
                </a:lnTo>
                <a:lnTo>
                  <a:pt x="1105" y="422"/>
                </a:lnTo>
                <a:lnTo>
                  <a:pt x="1145" y="456"/>
                </a:lnTo>
                <a:lnTo>
                  <a:pt x="1185" y="487"/>
                </a:lnTo>
                <a:lnTo>
                  <a:pt x="1227" y="520"/>
                </a:lnTo>
                <a:lnTo>
                  <a:pt x="1270" y="551"/>
                </a:lnTo>
                <a:lnTo>
                  <a:pt x="1311" y="584"/>
                </a:lnTo>
                <a:lnTo>
                  <a:pt x="1352" y="617"/>
                </a:lnTo>
                <a:lnTo>
                  <a:pt x="1390" y="651"/>
                </a:lnTo>
                <a:lnTo>
                  <a:pt x="1425" y="687"/>
                </a:lnTo>
                <a:lnTo>
                  <a:pt x="1456" y="725"/>
                </a:lnTo>
                <a:lnTo>
                  <a:pt x="1484" y="765"/>
                </a:lnTo>
                <a:lnTo>
                  <a:pt x="1505" y="808"/>
                </a:lnTo>
                <a:lnTo>
                  <a:pt x="1521" y="856"/>
                </a:lnTo>
                <a:lnTo>
                  <a:pt x="1530" y="907"/>
                </a:lnTo>
                <a:lnTo>
                  <a:pt x="1534" y="960"/>
                </a:lnTo>
                <a:lnTo>
                  <a:pt x="1534" y="1013"/>
                </a:lnTo>
                <a:lnTo>
                  <a:pt x="1530" y="1068"/>
                </a:lnTo>
                <a:lnTo>
                  <a:pt x="1523" y="1125"/>
                </a:lnTo>
                <a:lnTo>
                  <a:pt x="1515" y="1181"/>
                </a:lnTo>
                <a:lnTo>
                  <a:pt x="1508" y="1237"/>
                </a:lnTo>
                <a:lnTo>
                  <a:pt x="1501" y="1293"/>
                </a:lnTo>
                <a:lnTo>
                  <a:pt x="1496" y="1350"/>
                </a:lnTo>
                <a:lnTo>
                  <a:pt x="1494" y="1405"/>
                </a:lnTo>
                <a:lnTo>
                  <a:pt x="1497" y="1458"/>
                </a:lnTo>
                <a:lnTo>
                  <a:pt x="1504" y="1511"/>
                </a:lnTo>
                <a:lnTo>
                  <a:pt x="1517" y="1560"/>
                </a:lnTo>
                <a:lnTo>
                  <a:pt x="1535" y="1610"/>
                </a:lnTo>
                <a:lnTo>
                  <a:pt x="1557" y="1659"/>
                </a:lnTo>
                <a:lnTo>
                  <a:pt x="1583" y="1708"/>
                </a:lnTo>
                <a:lnTo>
                  <a:pt x="1611" y="1757"/>
                </a:lnTo>
                <a:lnTo>
                  <a:pt x="1640" y="1807"/>
                </a:lnTo>
                <a:lnTo>
                  <a:pt x="1669" y="1855"/>
                </a:lnTo>
                <a:lnTo>
                  <a:pt x="1696" y="1905"/>
                </a:lnTo>
                <a:lnTo>
                  <a:pt x="1721" y="1954"/>
                </a:lnTo>
                <a:lnTo>
                  <a:pt x="1742" y="2006"/>
                </a:lnTo>
                <a:lnTo>
                  <a:pt x="1759" y="2057"/>
                </a:lnTo>
                <a:lnTo>
                  <a:pt x="1769" y="2108"/>
                </a:lnTo>
                <a:lnTo>
                  <a:pt x="1773" y="2160"/>
                </a:lnTo>
                <a:lnTo>
                  <a:pt x="1769" y="2212"/>
                </a:lnTo>
                <a:lnTo>
                  <a:pt x="1759" y="2263"/>
                </a:lnTo>
                <a:lnTo>
                  <a:pt x="1742" y="2314"/>
                </a:lnTo>
                <a:lnTo>
                  <a:pt x="1721" y="2366"/>
                </a:lnTo>
                <a:lnTo>
                  <a:pt x="1696" y="2415"/>
                </a:lnTo>
                <a:lnTo>
                  <a:pt x="1669" y="2465"/>
                </a:lnTo>
                <a:lnTo>
                  <a:pt x="1640" y="2513"/>
                </a:lnTo>
                <a:lnTo>
                  <a:pt x="1611" y="2563"/>
                </a:lnTo>
                <a:lnTo>
                  <a:pt x="1583" y="2612"/>
                </a:lnTo>
                <a:lnTo>
                  <a:pt x="1557" y="2661"/>
                </a:lnTo>
                <a:lnTo>
                  <a:pt x="1535" y="2710"/>
                </a:lnTo>
                <a:lnTo>
                  <a:pt x="1517" y="2760"/>
                </a:lnTo>
                <a:lnTo>
                  <a:pt x="1504" y="2809"/>
                </a:lnTo>
                <a:lnTo>
                  <a:pt x="1497" y="2862"/>
                </a:lnTo>
                <a:lnTo>
                  <a:pt x="1494" y="2915"/>
                </a:lnTo>
                <a:lnTo>
                  <a:pt x="1496" y="2970"/>
                </a:lnTo>
                <a:lnTo>
                  <a:pt x="1501" y="3027"/>
                </a:lnTo>
                <a:lnTo>
                  <a:pt x="1508" y="3083"/>
                </a:lnTo>
                <a:lnTo>
                  <a:pt x="1515" y="3139"/>
                </a:lnTo>
                <a:lnTo>
                  <a:pt x="1523" y="3195"/>
                </a:lnTo>
                <a:lnTo>
                  <a:pt x="1530" y="3252"/>
                </a:lnTo>
                <a:lnTo>
                  <a:pt x="1534" y="3307"/>
                </a:lnTo>
                <a:lnTo>
                  <a:pt x="1534" y="3360"/>
                </a:lnTo>
                <a:lnTo>
                  <a:pt x="1530" y="3413"/>
                </a:lnTo>
                <a:lnTo>
                  <a:pt x="1521" y="3464"/>
                </a:lnTo>
                <a:lnTo>
                  <a:pt x="1505" y="3512"/>
                </a:lnTo>
                <a:lnTo>
                  <a:pt x="1484" y="3555"/>
                </a:lnTo>
                <a:lnTo>
                  <a:pt x="1456" y="3595"/>
                </a:lnTo>
                <a:lnTo>
                  <a:pt x="1425" y="3633"/>
                </a:lnTo>
                <a:lnTo>
                  <a:pt x="1390" y="3669"/>
                </a:lnTo>
                <a:lnTo>
                  <a:pt x="1352" y="3703"/>
                </a:lnTo>
                <a:lnTo>
                  <a:pt x="1311" y="3736"/>
                </a:lnTo>
                <a:lnTo>
                  <a:pt x="1270" y="3769"/>
                </a:lnTo>
                <a:lnTo>
                  <a:pt x="1227" y="3800"/>
                </a:lnTo>
                <a:lnTo>
                  <a:pt x="1185" y="3833"/>
                </a:lnTo>
                <a:lnTo>
                  <a:pt x="1145" y="3864"/>
                </a:lnTo>
                <a:lnTo>
                  <a:pt x="1105" y="3898"/>
                </a:lnTo>
                <a:lnTo>
                  <a:pt x="1069" y="3933"/>
                </a:lnTo>
                <a:lnTo>
                  <a:pt x="1036" y="3969"/>
                </a:lnTo>
                <a:lnTo>
                  <a:pt x="1007" y="4008"/>
                </a:lnTo>
                <a:lnTo>
                  <a:pt x="980" y="4054"/>
                </a:lnTo>
                <a:lnTo>
                  <a:pt x="957" y="4103"/>
                </a:lnTo>
                <a:lnTo>
                  <a:pt x="938" y="4155"/>
                </a:lnTo>
                <a:lnTo>
                  <a:pt x="921" y="4209"/>
                </a:lnTo>
                <a:lnTo>
                  <a:pt x="906" y="4264"/>
                </a:lnTo>
                <a:lnTo>
                  <a:pt x="891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2197" y="1073889"/>
            <a:ext cx="6140303" cy="4064627"/>
          </a:xfrm>
        </p:spPr>
        <p:txBody>
          <a:bodyPr anchor="b">
            <a:normAutofit/>
          </a:bodyPr>
          <a:lstStyle>
            <a:lvl1pPr>
              <a:defRPr sz="6300" spc="6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32198" y="5159782"/>
            <a:ext cx="5263116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500" b="1" i="0" cap="all" spc="300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427410" y="6375679"/>
            <a:ext cx="1120460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211D0A71-5A68-45B6-8857-370CB0E43E07}" type="datetimeFigureOut">
              <a:rPr lang="en-US" smtClean="0"/>
              <a:pPr/>
              <a:t>9/22/2019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59298" y="6375679"/>
            <a:ext cx="30861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56825" y="6375679"/>
            <a:ext cx="1115675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2BBF3208-9CC4-467D-8E3A-9BF937AAA37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reeform 11"/>
          <p:cNvSpPr/>
          <p:nvPr/>
        </p:nvSpPr>
        <p:spPr bwMode="auto">
          <a:xfrm>
            <a:off x="655786" y="0"/>
            <a:ext cx="1234679" cy="6858000"/>
          </a:xfrm>
          <a:custGeom>
            <a:avLst/>
            <a:gdLst/>
            <a:ahLst/>
            <a:cxnLst/>
            <a:rect l="0" t="0" r="r" b="b"/>
            <a:pathLst>
              <a:path w="1037" h="4320">
                <a:moveTo>
                  <a:pt x="0" y="0"/>
                </a:moveTo>
                <a:lnTo>
                  <a:pt x="171" y="0"/>
                </a:lnTo>
                <a:lnTo>
                  <a:pt x="188" y="55"/>
                </a:lnTo>
                <a:lnTo>
                  <a:pt x="204" y="110"/>
                </a:lnTo>
                <a:lnTo>
                  <a:pt x="220" y="166"/>
                </a:lnTo>
                <a:lnTo>
                  <a:pt x="234" y="223"/>
                </a:lnTo>
                <a:lnTo>
                  <a:pt x="251" y="278"/>
                </a:lnTo>
                <a:lnTo>
                  <a:pt x="269" y="331"/>
                </a:lnTo>
                <a:lnTo>
                  <a:pt x="292" y="381"/>
                </a:lnTo>
                <a:lnTo>
                  <a:pt x="319" y="427"/>
                </a:lnTo>
                <a:lnTo>
                  <a:pt x="349" y="466"/>
                </a:lnTo>
                <a:lnTo>
                  <a:pt x="382" y="503"/>
                </a:lnTo>
                <a:lnTo>
                  <a:pt x="420" y="537"/>
                </a:lnTo>
                <a:lnTo>
                  <a:pt x="460" y="571"/>
                </a:lnTo>
                <a:lnTo>
                  <a:pt x="502" y="603"/>
                </a:lnTo>
                <a:lnTo>
                  <a:pt x="544" y="635"/>
                </a:lnTo>
                <a:lnTo>
                  <a:pt x="587" y="668"/>
                </a:lnTo>
                <a:lnTo>
                  <a:pt x="628" y="700"/>
                </a:lnTo>
                <a:lnTo>
                  <a:pt x="667" y="734"/>
                </a:lnTo>
                <a:lnTo>
                  <a:pt x="703" y="771"/>
                </a:lnTo>
                <a:lnTo>
                  <a:pt x="736" y="808"/>
                </a:lnTo>
                <a:lnTo>
                  <a:pt x="763" y="848"/>
                </a:lnTo>
                <a:lnTo>
                  <a:pt x="786" y="893"/>
                </a:lnTo>
                <a:lnTo>
                  <a:pt x="800" y="937"/>
                </a:lnTo>
                <a:lnTo>
                  <a:pt x="809" y="986"/>
                </a:lnTo>
                <a:lnTo>
                  <a:pt x="813" y="1034"/>
                </a:lnTo>
                <a:lnTo>
                  <a:pt x="812" y="1085"/>
                </a:lnTo>
                <a:lnTo>
                  <a:pt x="808" y="1136"/>
                </a:lnTo>
                <a:lnTo>
                  <a:pt x="803" y="1189"/>
                </a:lnTo>
                <a:lnTo>
                  <a:pt x="796" y="1242"/>
                </a:lnTo>
                <a:lnTo>
                  <a:pt x="788" y="1295"/>
                </a:lnTo>
                <a:lnTo>
                  <a:pt x="782" y="1348"/>
                </a:lnTo>
                <a:lnTo>
                  <a:pt x="778" y="1401"/>
                </a:lnTo>
                <a:lnTo>
                  <a:pt x="775" y="1452"/>
                </a:lnTo>
                <a:lnTo>
                  <a:pt x="778" y="1502"/>
                </a:lnTo>
                <a:lnTo>
                  <a:pt x="784" y="1551"/>
                </a:lnTo>
                <a:lnTo>
                  <a:pt x="797" y="1602"/>
                </a:lnTo>
                <a:lnTo>
                  <a:pt x="817" y="1652"/>
                </a:lnTo>
                <a:lnTo>
                  <a:pt x="841" y="1702"/>
                </a:lnTo>
                <a:lnTo>
                  <a:pt x="868" y="1752"/>
                </a:lnTo>
                <a:lnTo>
                  <a:pt x="896" y="1801"/>
                </a:lnTo>
                <a:lnTo>
                  <a:pt x="926" y="1851"/>
                </a:lnTo>
                <a:lnTo>
                  <a:pt x="953" y="1901"/>
                </a:lnTo>
                <a:lnTo>
                  <a:pt x="980" y="1952"/>
                </a:lnTo>
                <a:lnTo>
                  <a:pt x="1003" y="2003"/>
                </a:lnTo>
                <a:lnTo>
                  <a:pt x="1021" y="2054"/>
                </a:lnTo>
                <a:lnTo>
                  <a:pt x="1031" y="2106"/>
                </a:lnTo>
                <a:lnTo>
                  <a:pt x="1037" y="2160"/>
                </a:lnTo>
                <a:lnTo>
                  <a:pt x="1031" y="2214"/>
                </a:lnTo>
                <a:lnTo>
                  <a:pt x="1021" y="2266"/>
                </a:lnTo>
                <a:lnTo>
                  <a:pt x="1003" y="2317"/>
                </a:lnTo>
                <a:lnTo>
                  <a:pt x="980" y="2368"/>
                </a:lnTo>
                <a:lnTo>
                  <a:pt x="953" y="2419"/>
                </a:lnTo>
                <a:lnTo>
                  <a:pt x="926" y="2469"/>
                </a:lnTo>
                <a:lnTo>
                  <a:pt x="896" y="2519"/>
                </a:lnTo>
                <a:lnTo>
                  <a:pt x="868" y="2568"/>
                </a:lnTo>
                <a:lnTo>
                  <a:pt x="841" y="2618"/>
                </a:lnTo>
                <a:lnTo>
                  <a:pt x="817" y="2668"/>
                </a:lnTo>
                <a:lnTo>
                  <a:pt x="797" y="2718"/>
                </a:lnTo>
                <a:lnTo>
                  <a:pt x="784" y="2769"/>
                </a:lnTo>
                <a:lnTo>
                  <a:pt x="778" y="2818"/>
                </a:lnTo>
                <a:lnTo>
                  <a:pt x="775" y="2868"/>
                </a:lnTo>
                <a:lnTo>
                  <a:pt x="778" y="2919"/>
                </a:lnTo>
                <a:lnTo>
                  <a:pt x="782" y="2972"/>
                </a:lnTo>
                <a:lnTo>
                  <a:pt x="788" y="3025"/>
                </a:lnTo>
                <a:lnTo>
                  <a:pt x="796" y="3078"/>
                </a:lnTo>
                <a:lnTo>
                  <a:pt x="803" y="3131"/>
                </a:lnTo>
                <a:lnTo>
                  <a:pt x="808" y="3184"/>
                </a:lnTo>
                <a:lnTo>
                  <a:pt x="812" y="3235"/>
                </a:lnTo>
                <a:lnTo>
                  <a:pt x="813" y="3286"/>
                </a:lnTo>
                <a:lnTo>
                  <a:pt x="809" y="3334"/>
                </a:lnTo>
                <a:lnTo>
                  <a:pt x="800" y="3383"/>
                </a:lnTo>
                <a:lnTo>
                  <a:pt x="786" y="3427"/>
                </a:lnTo>
                <a:lnTo>
                  <a:pt x="763" y="3472"/>
                </a:lnTo>
                <a:lnTo>
                  <a:pt x="736" y="3512"/>
                </a:lnTo>
                <a:lnTo>
                  <a:pt x="703" y="3549"/>
                </a:lnTo>
                <a:lnTo>
                  <a:pt x="667" y="3586"/>
                </a:lnTo>
                <a:lnTo>
                  <a:pt x="628" y="3620"/>
                </a:lnTo>
                <a:lnTo>
                  <a:pt x="587" y="3652"/>
                </a:lnTo>
                <a:lnTo>
                  <a:pt x="544" y="3685"/>
                </a:lnTo>
                <a:lnTo>
                  <a:pt x="502" y="3717"/>
                </a:lnTo>
                <a:lnTo>
                  <a:pt x="460" y="3749"/>
                </a:lnTo>
                <a:lnTo>
                  <a:pt x="420" y="3783"/>
                </a:lnTo>
                <a:lnTo>
                  <a:pt x="382" y="3817"/>
                </a:lnTo>
                <a:lnTo>
                  <a:pt x="349" y="3854"/>
                </a:lnTo>
                <a:lnTo>
                  <a:pt x="319" y="3893"/>
                </a:lnTo>
                <a:lnTo>
                  <a:pt x="292" y="3939"/>
                </a:lnTo>
                <a:lnTo>
                  <a:pt x="269" y="3989"/>
                </a:lnTo>
                <a:lnTo>
                  <a:pt x="251" y="4042"/>
                </a:lnTo>
                <a:lnTo>
                  <a:pt x="234" y="4097"/>
                </a:lnTo>
                <a:lnTo>
                  <a:pt x="220" y="4154"/>
                </a:lnTo>
                <a:lnTo>
                  <a:pt x="204" y="4210"/>
                </a:lnTo>
                <a:lnTo>
                  <a:pt x="188" y="4265"/>
                </a:lnTo>
                <a:lnTo>
                  <a:pt x="171" y="4320"/>
                </a:lnTo>
                <a:lnTo>
                  <a:pt x="0" y="4320"/>
                </a:lnTo>
                <a:lnTo>
                  <a:pt x="17" y="4278"/>
                </a:lnTo>
                <a:lnTo>
                  <a:pt x="33" y="4232"/>
                </a:lnTo>
                <a:lnTo>
                  <a:pt x="46" y="4183"/>
                </a:lnTo>
                <a:lnTo>
                  <a:pt x="60" y="4131"/>
                </a:lnTo>
                <a:lnTo>
                  <a:pt x="75" y="4075"/>
                </a:lnTo>
                <a:lnTo>
                  <a:pt x="90" y="4019"/>
                </a:lnTo>
                <a:lnTo>
                  <a:pt x="109" y="3964"/>
                </a:lnTo>
                <a:lnTo>
                  <a:pt x="129" y="3909"/>
                </a:lnTo>
                <a:lnTo>
                  <a:pt x="156" y="3855"/>
                </a:lnTo>
                <a:lnTo>
                  <a:pt x="186" y="3804"/>
                </a:lnTo>
                <a:lnTo>
                  <a:pt x="222" y="3756"/>
                </a:lnTo>
                <a:lnTo>
                  <a:pt x="261" y="3713"/>
                </a:lnTo>
                <a:lnTo>
                  <a:pt x="303" y="3672"/>
                </a:lnTo>
                <a:lnTo>
                  <a:pt x="348" y="3634"/>
                </a:lnTo>
                <a:lnTo>
                  <a:pt x="392" y="3599"/>
                </a:lnTo>
                <a:lnTo>
                  <a:pt x="438" y="3565"/>
                </a:lnTo>
                <a:lnTo>
                  <a:pt x="482" y="3531"/>
                </a:lnTo>
                <a:lnTo>
                  <a:pt x="523" y="3499"/>
                </a:lnTo>
                <a:lnTo>
                  <a:pt x="561" y="3466"/>
                </a:lnTo>
                <a:lnTo>
                  <a:pt x="594" y="3434"/>
                </a:lnTo>
                <a:lnTo>
                  <a:pt x="620" y="3400"/>
                </a:lnTo>
                <a:lnTo>
                  <a:pt x="638" y="3367"/>
                </a:lnTo>
                <a:lnTo>
                  <a:pt x="647" y="3336"/>
                </a:lnTo>
                <a:lnTo>
                  <a:pt x="652" y="3302"/>
                </a:lnTo>
                <a:lnTo>
                  <a:pt x="654" y="3265"/>
                </a:lnTo>
                <a:lnTo>
                  <a:pt x="651" y="3224"/>
                </a:lnTo>
                <a:lnTo>
                  <a:pt x="647" y="3181"/>
                </a:lnTo>
                <a:lnTo>
                  <a:pt x="642" y="3137"/>
                </a:lnTo>
                <a:lnTo>
                  <a:pt x="637" y="3091"/>
                </a:lnTo>
                <a:lnTo>
                  <a:pt x="626" y="3021"/>
                </a:lnTo>
                <a:lnTo>
                  <a:pt x="620" y="2952"/>
                </a:lnTo>
                <a:lnTo>
                  <a:pt x="616" y="2881"/>
                </a:lnTo>
                <a:lnTo>
                  <a:pt x="618" y="2809"/>
                </a:lnTo>
                <a:lnTo>
                  <a:pt x="628" y="2737"/>
                </a:lnTo>
                <a:lnTo>
                  <a:pt x="642" y="2681"/>
                </a:lnTo>
                <a:lnTo>
                  <a:pt x="661" y="2626"/>
                </a:lnTo>
                <a:lnTo>
                  <a:pt x="685" y="2574"/>
                </a:lnTo>
                <a:lnTo>
                  <a:pt x="711" y="2521"/>
                </a:lnTo>
                <a:lnTo>
                  <a:pt x="739" y="2472"/>
                </a:lnTo>
                <a:lnTo>
                  <a:pt x="767" y="2423"/>
                </a:lnTo>
                <a:lnTo>
                  <a:pt x="791" y="2381"/>
                </a:lnTo>
                <a:lnTo>
                  <a:pt x="813" y="2342"/>
                </a:lnTo>
                <a:lnTo>
                  <a:pt x="834" y="2303"/>
                </a:lnTo>
                <a:lnTo>
                  <a:pt x="851" y="2265"/>
                </a:lnTo>
                <a:lnTo>
                  <a:pt x="864" y="2228"/>
                </a:lnTo>
                <a:lnTo>
                  <a:pt x="873" y="2194"/>
                </a:lnTo>
                <a:lnTo>
                  <a:pt x="876" y="2160"/>
                </a:lnTo>
                <a:lnTo>
                  <a:pt x="873" y="2126"/>
                </a:lnTo>
                <a:lnTo>
                  <a:pt x="864" y="2092"/>
                </a:lnTo>
                <a:lnTo>
                  <a:pt x="851" y="2055"/>
                </a:lnTo>
                <a:lnTo>
                  <a:pt x="834" y="2017"/>
                </a:lnTo>
                <a:lnTo>
                  <a:pt x="813" y="1978"/>
                </a:lnTo>
                <a:lnTo>
                  <a:pt x="791" y="1939"/>
                </a:lnTo>
                <a:lnTo>
                  <a:pt x="767" y="1897"/>
                </a:lnTo>
                <a:lnTo>
                  <a:pt x="739" y="1848"/>
                </a:lnTo>
                <a:lnTo>
                  <a:pt x="711" y="1799"/>
                </a:lnTo>
                <a:lnTo>
                  <a:pt x="685" y="1746"/>
                </a:lnTo>
                <a:lnTo>
                  <a:pt x="661" y="1694"/>
                </a:lnTo>
                <a:lnTo>
                  <a:pt x="642" y="1639"/>
                </a:lnTo>
                <a:lnTo>
                  <a:pt x="628" y="1583"/>
                </a:lnTo>
                <a:lnTo>
                  <a:pt x="618" y="1511"/>
                </a:lnTo>
                <a:lnTo>
                  <a:pt x="616" y="1439"/>
                </a:lnTo>
                <a:lnTo>
                  <a:pt x="620" y="1368"/>
                </a:lnTo>
                <a:lnTo>
                  <a:pt x="626" y="1299"/>
                </a:lnTo>
                <a:lnTo>
                  <a:pt x="637" y="1229"/>
                </a:lnTo>
                <a:lnTo>
                  <a:pt x="642" y="1183"/>
                </a:lnTo>
                <a:lnTo>
                  <a:pt x="647" y="1139"/>
                </a:lnTo>
                <a:lnTo>
                  <a:pt x="651" y="1096"/>
                </a:lnTo>
                <a:lnTo>
                  <a:pt x="654" y="1055"/>
                </a:lnTo>
                <a:lnTo>
                  <a:pt x="652" y="1018"/>
                </a:lnTo>
                <a:lnTo>
                  <a:pt x="647" y="984"/>
                </a:lnTo>
                <a:lnTo>
                  <a:pt x="638" y="953"/>
                </a:lnTo>
                <a:lnTo>
                  <a:pt x="620" y="920"/>
                </a:lnTo>
                <a:lnTo>
                  <a:pt x="594" y="886"/>
                </a:lnTo>
                <a:lnTo>
                  <a:pt x="561" y="854"/>
                </a:lnTo>
                <a:lnTo>
                  <a:pt x="523" y="822"/>
                </a:lnTo>
                <a:lnTo>
                  <a:pt x="482" y="789"/>
                </a:lnTo>
                <a:lnTo>
                  <a:pt x="438" y="755"/>
                </a:lnTo>
                <a:lnTo>
                  <a:pt x="392" y="721"/>
                </a:lnTo>
                <a:lnTo>
                  <a:pt x="348" y="686"/>
                </a:lnTo>
                <a:lnTo>
                  <a:pt x="303" y="648"/>
                </a:lnTo>
                <a:lnTo>
                  <a:pt x="261" y="607"/>
                </a:lnTo>
                <a:lnTo>
                  <a:pt x="222" y="564"/>
                </a:lnTo>
                <a:lnTo>
                  <a:pt x="186" y="516"/>
                </a:lnTo>
                <a:lnTo>
                  <a:pt x="156" y="465"/>
                </a:lnTo>
                <a:lnTo>
                  <a:pt x="129" y="411"/>
                </a:lnTo>
                <a:lnTo>
                  <a:pt x="109" y="356"/>
                </a:lnTo>
                <a:lnTo>
                  <a:pt x="90" y="301"/>
                </a:lnTo>
                <a:lnTo>
                  <a:pt x="75" y="245"/>
                </a:lnTo>
                <a:lnTo>
                  <a:pt x="60" y="189"/>
                </a:lnTo>
                <a:lnTo>
                  <a:pt x="46" y="137"/>
                </a:lnTo>
                <a:lnTo>
                  <a:pt x="33" y="88"/>
                </a:lnTo>
                <a:lnTo>
                  <a:pt x="17" y="4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110979" cy="6858000"/>
            <a:chOff x="0" y="0"/>
            <a:chExt cx="2110979" cy="6858000"/>
          </a:xfrm>
        </p:grpSpPr>
        <p:sp>
          <p:nvSpPr>
            <p:cNvPr id="9" name="Freeform 8" title="left scallop shape"/>
            <p:cNvSpPr/>
            <p:nvPr/>
          </p:nvSpPr>
          <p:spPr bwMode="auto">
            <a:xfrm>
              <a:off x="0" y="0"/>
              <a:ext cx="2110979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0" name="Freeform 11" title="left scallop inline"/>
            <p:cNvSpPr/>
            <p:nvPr/>
          </p:nvSpPr>
          <p:spPr bwMode="auto">
            <a:xfrm>
              <a:off x="655786" y="0"/>
              <a:ext cx="1234679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59769098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2975" y="2286000"/>
            <a:ext cx="3593592" cy="36195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85846" y="2286000"/>
            <a:ext cx="3593592" cy="36195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D0A71-5A68-45B6-8857-370CB0E43E07}" type="datetimeFigureOut">
              <a:rPr lang="en-US" smtClean="0"/>
              <a:pPr/>
              <a:t>9/22/2019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F3208-9CC4-467D-8E3A-9BF937AAA3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670174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2975" y="381001"/>
            <a:ext cx="7629525" cy="14935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1832" y="2199634"/>
            <a:ext cx="361188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800" b="1" cap="all" spc="15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41832" y="2909102"/>
            <a:ext cx="3611880" cy="29963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75398" y="2199634"/>
            <a:ext cx="361188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800" b="1" cap="all" spc="15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75398" y="2909102"/>
            <a:ext cx="3611880" cy="29963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D0A71-5A68-45B6-8857-370CB0E43E07}" type="datetimeFigureOut">
              <a:rPr lang="en-US" smtClean="0"/>
              <a:pPr/>
              <a:t>9/22/2019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F3208-9CC4-467D-8E3A-9BF937AAA3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990278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D0A71-5A68-45B6-8857-370CB0E43E07}" type="datetimeFigureOut">
              <a:rPr lang="en-US" smtClean="0"/>
              <a:pPr/>
              <a:t>9/22/2019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F3208-9CC4-467D-8E3A-9BF937AAA3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2698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D0A71-5A68-45B6-8857-370CB0E43E07}" type="datetimeFigureOut">
              <a:rPr lang="en-US" smtClean="0"/>
              <a:pPr/>
              <a:t>9/22/2019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F3208-9CC4-467D-8E3A-9BF937AAA3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9119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5542359" y="0"/>
            <a:ext cx="3601641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53414" y="457200"/>
            <a:ext cx="2319086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800" b="1" i="0" cap="all" spc="225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3788" y="920377"/>
            <a:ext cx="4618814" cy="4985124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53414" y="1741336"/>
            <a:ext cx="2319086" cy="4164164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1200"/>
              </a:spcBef>
              <a:buNone/>
              <a:defRPr sz="1400" baseline="0">
                <a:solidFill>
                  <a:schemeClr val="bg2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3789" y="6375679"/>
            <a:ext cx="925016" cy="348462"/>
          </a:xfrm>
        </p:spPr>
        <p:txBody>
          <a:bodyPr/>
          <a:lstStyle/>
          <a:p>
            <a:fld id="{211D0A71-5A68-45B6-8857-370CB0E43E07}" type="datetimeFigureOut">
              <a:rPr lang="en-US" smtClean="0"/>
              <a:pPr/>
              <a:t>9/22/2019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77716" y="6375679"/>
            <a:ext cx="2611634" cy="345796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268261" y="6375679"/>
            <a:ext cx="924342" cy="345796"/>
          </a:xfrm>
        </p:spPr>
        <p:txBody>
          <a:bodyPr/>
          <a:lstStyle/>
          <a:p>
            <a:fld id="{2BBF3208-9CC4-467D-8E3A-9BF937AAA37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left edge border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39496073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12598" y="1"/>
            <a:ext cx="5516689" cy="685799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5542359" y="0"/>
            <a:ext cx="3601641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53413" y="457200"/>
            <a:ext cx="2319088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800" b="1" i="0" spc="225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53413" y="1741336"/>
            <a:ext cx="2319088" cy="4164164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1200"/>
              </a:spcBef>
              <a:buNone/>
              <a:defRPr sz="1400" baseline="0">
                <a:solidFill>
                  <a:schemeClr val="bg2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4463" y="6375679"/>
            <a:ext cx="924342" cy="348462"/>
          </a:xfrm>
        </p:spPr>
        <p:txBody>
          <a:bodyPr/>
          <a:lstStyle/>
          <a:p>
            <a:fld id="{211D0A71-5A68-45B6-8857-370CB0E43E07}" type="datetimeFigureOut">
              <a:rPr lang="en-US" smtClean="0"/>
              <a:pPr/>
              <a:t>9/22/2019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77716" y="6375679"/>
            <a:ext cx="2611634" cy="345796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256153" y="6375679"/>
            <a:ext cx="947460" cy="345796"/>
          </a:xfrm>
        </p:spPr>
        <p:txBody>
          <a:bodyPr/>
          <a:lstStyle/>
          <a:p>
            <a:fld id="{2BBF3208-9CC4-467D-8E3A-9BF937AAA37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3306852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38758" y="382385"/>
            <a:ext cx="763374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8758" y="2286002"/>
            <a:ext cx="763374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8758" y="6375679"/>
            <a:ext cx="174729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211D0A71-5A68-45B6-8857-370CB0E43E07}" type="datetimeFigureOut">
              <a:rPr lang="en-US" smtClean="0"/>
              <a:pPr/>
              <a:t>9/22/2019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75679"/>
            <a:ext cx="30861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1" y="6375679"/>
            <a:ext cx="211454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2BBF3208-9CC4-467D-8E3A-9BF937AAA37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8931402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 title="right edge border"/>
          <p:cNvSpPr/>
          <p:nvPr/>
        </p:nvSpPr>
        <p:spPr>
          <a:xfrm>
            <a:off x="8931402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Freeform 5"/>
          <p:cNvSpPr/>
          <p:nvPr/>
        </p:nvSpPr>
        <p:spPr bwMode="auto">
          <a:xfrm>
            <a:off x="1" y="0"/>
            <a:ext cx="679090" cy="6858000"/>
          </a:xfrm>
          <a:custGeom>
            <a:avLst/>
            <a:gdLst/>
            <a:ahLst/>
            <a:cxnLst/>
            <a:rect l="0" t="0" r="r" b="b"/>
            <a:pathLst>
              <a:path w="211" h="2160">
                <a:moveTo>
                  <a:pt x="155" y="1728"/>
                </a:moveTo>
                <a:cubicBezTo>
                  <a:pt x="155" y="1620"/>
                  <a:pt x="211" y="1620"/>
                  <a:pt x="211" y="1512"/>
                </a:cubicBezTo>
                <a:cubicBezTo>
                  <a:pt x="211" y="1404"/>
                  <a:pt x="155" y="1404"/>
                  <a:pt x="155" y="1296"/>
                </a:cubicBezTo>
                <a:cubicBezTo>
                  <a:pt x="155" y="1188"/>
                  <a:pt x="211" y="1188"/>
                  <a:pt x="211" y="1080"/>
                </a:cubicBezTo>
                <a:cubicBezTo>
                  <a:pt x="211" y="972"/>
                  <a:pt x="155" y="972"/>
                  <a:pt x="155" y="864"/>
                </a:cubicBezTo>
                <a:cubicBezTo>
                  <a:pt x="155" y="756"/>
                  <a:pt x="211" y="756"/>
                  <a:pt x="211" y="648"/>
                </a:cubicBezTo>
                <a:cubicBezTo>
                  <a:pt x="211" y="540"/>
                  <a:pt x="155" y="540"/>
                  <a:pt x="155" y="432"/>
                </a:cubicBezTo>
                <a:cubicBezTo>
                  <a:pt x="155" y="324"/>
                  <a:pt x="211" y="324"/>
                  <a:pt x="211" y="216"/>
                </a:cubicBezTo>
                <a:cubicBezTo>
                  <a:pt x="211" y="108"/>
                  <a:pt x="155" y="108"/>
                  <a:pt x="155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2160"/>
                  <a:pt x="0" y="2160"/>
                  <a:pt x="0" y="2160"/>
                </a:cubicBezTo>
                <a:cubicBezTo>
                  <a:pt x="155" y="2160"/>
                  <a:pt x="155" y="2160"/>
                  <a:pt x="155" y="2160"/>
                </a:cubicBezTo>
                <a:cubicBezTo>
                  <a:pt x="155" y="2052"/>
                  <a:pt x="211" y="2052"/>
                  <a:pt x="211" y="1944"/>
                </a:cubicBezTo>
                <a:cubicBezTo>
                  <a:pt x="211" y="1836"/>
                  <a:pt x="155" y="1836"/>
                  <a:pt x="155" y="1728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38256060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5100" kern="1200" cap="all" spc="15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pos="594">
          <p15:clr>
            <a:srgbClr val="F26B43"/>
          </p15:clr>
        </p15:guide>
        <p15:guide id="4" pos="5400">
          <p15:clr>
            <a:srgbClr val="F26B43"/>
          </p15:clr>
        </p15:guide>
        <p15:guide id="5" orient="horz" pos="4008">
          <p15:clr>
            <a:srgbClr val="F26B43"/>
          </p15:clr>
        </p15:guide>
        <p15:guide id="6" orient="horz" pos="1440">
          <p15:clr>
            <a:srgbClr val="F26B43"/>
          </p15:clr>
        </p15:guide>
        <p15:guide id="7" orient="horz" pos="3720">
          <p15:clr>
            <a:srgbClr val="F26B43"/>
          </p15:clr>
        </p15:guide>
        <p15:guide id="8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hyperlink" Target="http://www.resourceroom.net/" TargetMode="External"/><Relationship Id="rId7" Type="http://schemas.openxmlformats.org/officeDocument/2006/relationships/hyperlink" Target="mailto:sujones@parkland.edu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sue@resourceroom.net" TargetMode="External"/><Relationship Id="rId5" Type="http://schemas.openxmlformats.org/officeDocument/2006/relationships/hyperlink" Target="https://creativecommons.org/licenses/" TargetMode="External"/><Relationship Id="rId4" Type="http://schemas.openxmlformats.org/officeDocument/2006/relationships/hyperlink" Target="https://creativecommons.org/licenses/by/4.0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Mastering Multiplication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These are the times!   Let’s get to the facts!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04800" y="6594518"/>
            <a:ext cx="54864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all images, etc. are either made by me or shared by others with full permission. 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2284" y="685800"/>
            <a:ext cx="7467600" cy="4873752"/>
          </a:xfrm>
        </p:spPr>
        <p:txBody>
          <a:bodyPr/>
          <a:lstStyle/>
          <a:p>
            <a:r>
              <a:rPr lang="en-US" dirty="0"/>
              <a:t> MULTIPLICATION  </a:t>
            </a:r>
          </a:p>
          <a:p>
            <a:endParaRPr lang="en-US" dirty="0"/>
          </a:p>
        </p:txBody>
      </p:sp>
      <p:pic>
        <p:nvPicPr>
          <p:cNvPr id="4" name="Picture 3" title="Casey the dog in camo blankit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981200" y="2628975"/>
            <a:ext cx="4419600" cy="33147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5581" y="228600"/>
            <a:ext cx="7467600" cy="2667000"/>
          </a:xfrm>
        </p:spPr>
        <p:txBody>
          <a:bodyPr/>
          <a:lstStyle/>
          <a:p>
            <a:r>
              <a:rPr lang="en-US" dirty="0"/>
              <a:t>If I don’t remember times tables, or I never knew them, why should I try to learn them now?   When would I use them?   </a:t>
            </a:r>
          </a:p>
        </p:txBody>
      </p:sp>
      <p:pic>
        <p:nvPicPr>
          <p:cNvPr id="6" name="Picture 5" title="Casey on ottoman  with encouraging look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667000" y="3733800"/>
            <a:ext cx="3708400" cy="2781300"/>
          </a:xfrm>
          <a:prstGeom prst="rect">
            <a:avLst/>
          </a:prstGeom>
        </p:spPr>
      </p:pic>
      <p:sp>
        <p:nvSpPr>
          <p:cNvPr id="7" name="Rounded Rectangular Callout 6"/>
          <p:cNvSpPr/>
          <p:nvPr/>
        </p:nvSpPr>
        <p:spPr>
          <a:xfrm>
            <a:off x="1828800" y="3886200"/>
            <a:ext cx="1447800" cy="1447800"/>
          </a:xfrm>
          <a:prstGeom prst="wedgeRoundRectCallout">
            <a:avLst>
              <a:gd name="adj1" fmla="val 72019"/>
              <a:gd name="adj2" fmla="val -8909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Really </a:t>
            </a:r>
            <a:r>
              <a:rPr lang="en-US" dirty="0">
                <a:sym typeface="Wingdings" panose="05000000000000000000" pitchFamily="2" charset="2"/>
              </a:rPr>
              <a:t>   It’s worth giving it a try   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Let’s learn the facts... And build understanding. </a:t>
            </a:r>
          </a:p>
        </p:txBody>
      </p:sp>
      <p:pic>
        <p:nvPicPr>
          <p:cNvPr id="4" name="Picture 3" descr="Times tables 0 through 10 with 5 x 5 = 25 exemplified. " title="Times Tables Chart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2400" y="1874517"/>
            <a:ext cx="4876800" cy="4876800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4419600" y="4625703"/>
            <a:ext cx="236220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6477000" y="2133600"/>
            <a:ext cx="457200" cy="457200"/>
          </a:xfrm>
          <a:prstGeom prst="ellipse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noFill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6672122" y="2362200"/>
            <a:ext cx="66955" cy="2276755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Oval 4"/>
          <p:cNvSpPr/>
          <p:nvPr/>
        </p:nvSpPr>
        <p:spPr>
          <a:xfrm>
            <a:off x="4224478" y="4343400"/>
            <a:ext cx="457200" cy="457200"/>
          </a:xfrm>
          <a:prstGeom prst="ellipse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noFill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5 x 5 = ?? . </a:t>
            </a:r>
          </a:p>
        </p:txBody>
      </p:sp>
      <p:pic>
        <p:nvPicPr>
          <p:cNvPr id="4" name="Picture 3" title="Times Chart 5 x 5 example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1524000"/>
            <a:ext cx="5181600" cy="51816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191000" y="4267200"/>
            <a:ext cx="4572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57038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Yes, you can download, share, &amp;/or change this if you: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47278"/>
            <a:ext cx="8229600" cy="3707529"/>
          </a:xfrm>
        </p:spPr>
        <p:txBody>
          <a:bodyPr>
            <a:noAutofit/>
          </a:bodyPr>
          <a:lstStyle/>
          <a:p>
            <a:r>
              <a:rPr lang="en-US" sz="1800" dirty="0"/>
              <a:t>Please attribute to Susan Jones with a link to </a:t>
            </a:r>
            <a:r>
              <a:rPr lang="en-US" sz="1800" dirty="0">
                <a:hlinkClick r:id="rId3"/>
              </a:rPr>
              <a:t>http://</a:t>
            </a:r>
            <a:r>
              <a:rPr lang="en-US" sz="1800" dirty="0" err="1">
                <a:hlinkClick r:id="rId3"/>
              </a:rPr>
              <a:t>www.resourceroom.net</a:t>
            </a:r>
            <a:r>
              <a:rPr lang="en-US" sz="1800" dirty="0"/>
              <a:t> </a:t>
            </a:r>
          </a:p>
          <a:p>
            <a:r>
              <a:rPr lang="en-US" sz="1800" dirty="0"/>
              <a:t>Except where otherwise noted, this work is licensed under </a:t>
            </a:r>
            <a:r>
              <a:rPr lang="en-US" sz="1800" dirty="0">
                <a:hlinkClick r:id="rId4"/>
              </a:rPr>
              <a:t>https://creativecommons.org/licenses/by/4.0/</a:t>
            </a:r>
            <a:r>
              <a:rPr lang="en-US" sz="1800" dirty="0"/>
              <a:t>  </a:t>
            </a:r>
          </a:p>
          <a:p>
            <a:r>
              <a:rPr lang="en-US" sz="1800" dirty="0"/>
              <a:t>This license lets others modify work even for commercial purposes, as long as credit is given to me. See </a:t>
            </a:r>
            <a:r>
              <a:rPr lang="en-US" sz="1800" dirty="0">
                <a:hlinkClick r:id="rId5"/>
              </a:rPr>
              <a:t>https://creativecommons.org/licenses/</a:t>
            </a:r>
            <a:r>
              <a:rPr lang="en-US" sz="1800" dirty="0"/>
              <a:t>  for more information &amp; links to the license deed and legal code.</a:t>
            </a:r>
          </a:p>
          <a:p>
            <a:endParaRPr lang="en-US" sz="1800" dirty="0"/>
          </a:p>
          <a:p>
            <a:pPr>
              <a:buNone/>
            </a:pPr>
            <a:r>
              <a:rPr lang="en-US" sz="1800" dirty="0"/>
              <a:t>My email is </a:t>
            </a:r>
            <a:r>
              <a:rPr lang="en-US" sz="1800" dirty="0">
                <a:hlinkClick r:id="rId6"/>
              </a:rPr>
              <a:t>sue@resourceroom.net</a:t>
            </a:r>
            <a:r>
              <a:rPr lang="en-US" sz="1800" dirty="0"/>
              <a:t> </a:t>
            </a:r>
          </a:p>
          <a:p>
            <a:pPr>
              <a:buNone/>
            </a:pPr>
            <a:r>
              <a:rPr lang="en-US" sz="1800" dirty="0"/>
              <a:t>or </a:t>
            </a:r>
            <a:r>
              <a:rPr lang="en-US" sz="1800" dirty="0">
                <a:hlinkClick r:id="rId7"/>
              </a:rPr>
              <a:t>sujones@parkland.edu</a:t>
            </a:r>
            <a:endParaRPr lang="en-US" sz="1800" dirty="0"/>
          </a:p>
          <a:p>
            <a:pPr>
              <a:buNone/>
            </a:pPr>
            <a:endParaRPr lang="en-US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  <a:prstGeom prst="rect">
            <a:avLst/>
          </a:prstGeom>
        </p:spPr>
        <p:txBody>
          <a:bodyPr/>
          <a:lstStyle/>
          <a:p>
            <a:fld id="{68345E9B-BC70-4C66-A4B5-1BCD3693A134}" type="datetime1">
              <a:rPr lang="en-US" smtClean="0"/>
              <a:pPr/>
              <a:t>9/22/2019</a:t>
            </a:fld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  <a:prstGeom prst="rect">
            <a:avLst/>
          </a:prstGeom>
        </p:spPr>
        <p:txBody>
          <a:bodyPr/>
          <a:lstStyle/>
          <a:p>
            <a:r>
              <a:rPr lang="en-US"/>
              <a:t>Sue Jones -- CC BY unless otherwise indicated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/>
          <a:lstStyle/>
          <a:p>
            <a:fld id="{71766878-3199-4EAB-94E7-2D6D11070E14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5" name="Picture 2" descr="http://i.creativecommons.org/l/by/3.0/88x31.png" title="CC-BY   creative commons license">
            <a:hlinkClick r:id="" action="ppaction://noaction"/>
          </p:cNvPr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5546930" y="5410200"/>
            <a:ext cx="2294050" cy="80813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187736254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Badge</Template>
  <TotalTime>23478</TotalTime>
  <Words>437</Words>
  <Application>Microsoft Office PowerPoint</Application>
  <PresentationFormat>On-screen Show (4:3)</PresentationFormat>
  <Paragraphs>56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Gill Sans MT</vt:lpstr>
      <vt:lpstr>Impact</vt:lpstr>
      <vt:lpstr>Badge</vt:lpstr>
      <vt:lpstr>Mastering Multiplication</vt:lpstr>
      <vt:lpstr> </vt:lpstr>
      <vt:lpstr>PowerPoint Presentation</vt:lpstr>
      <vt:lpstr>Let’s learn the facts... And build understanding. </vt:lpstr>
      <vt:lpstr>5 x 5 = ?? . </vt:lpstr>
      <vt:lpstr>Yes, you can download, share, &amp;/or change this if you: </vt:lpstr>
    </vt:vector>
  </TitlesOfParts>
  <Company>Parkland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Mastering Multiplication</dc:title>
  <dc:creator>SUJones</dc:creator>
  <cp:lastModifiedBy>Me</cp:lastModifiedBy>
  <cp:revision>1356</cp:revision>
  <dcterms:created xsi:type="dcterms:W3CDTF">2010-03-22T14:38:20Z</dcterms:created>
  <dcterms:modified xsi:type="dcterms:W3CDTF">2019-09-22T23:41:11Z</dcterms:modified>
</cp:coreProperties>
</file>