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332" r:id="rId2"/>
    <p:sldId id="323" r:id="rId3"/>
    <p:sldId id="324" r:id="rId4"/>
    <p:sldId id="337" r:id="rId5"/>
    <p:sldId id="338" r:id="rId6"/>
    <p:sldId id="340" r:id="rId7"/>
    <p:sldId id="339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718" autoAdjust="0"/>
  </p:normalViewPr>
  <p:slideViewPr>
    <p:cSldViewPr>
      <p:cViewPr varScale="1">
        <p:scale>
          <a:sx n="72" d="100"/>
          <a:sy n="72" d="100"/>
        </p:scale>
        <p:origin x="150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/>
              <a:t>The next set of facts … </a:t>
            </a:r>
            <a:r>
              <a:rPr lang="en-US" baseline="0" dirty="0" smtClean="0"/>
              <a:t> are the </a:t>
            </a:r>
            <a:r>
              <a:rPr lang="en-US" baseline="0" dirty="0"/>
              <a:t>biggest </a:t>
            </a:r>
            <a:r>
              <a:rPr lang="en-US" baseline="0" dirty="0" smtClean="0"/>
              <a:t>ones on our chart. </a:t>
            </a:r>
            <a:r>
              <a:rPr lang="en-US" baseline="0" dirty="0"/>
              <a:t>The tens times tables. 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0 x 10 is 0.... 1 x 10 is 10.... 2 x 10 is 20.... 10 x 10 is 100....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do you notice about them?   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The facts are “counting by tens”:   10, 20, 30, 40, 50,  etc. </a:t>
            </a:r>
          </a:p>
          <a:p>
            <a:endParaRPr lang="en-US" baseline="0" dirty="0" smtClean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can show the tens</a:t>
            </a:r>
            <a:r>
              <a:rPr lang="en-US" baseline="0" dirty="0" smtClean="0"/>
              <a:t> times tables as </a:t>
            </a:r>
            <a:r>
              <a:rPr lang="en-US" dirty="0" smtClean="0"/>
              <a:t>groups of objects... But ... Ten is such</a:t>
            </a:r>
            <a:r>
              <a:rPr lang="en-US" baseline="0" dirty="0" smtClean="0"/>
              <a:t> a big group that it’s hard to see how much there is.  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“three groups of ten”  -- I can tell they’re the same amount, but</a:t>
            </a:r>
            <a:r>
              <a:rPr lang="en-US" baseline="0" dirty="0" smtClean="0"/>
              <a:t> that’s overwhelming!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But... What if we organized them differently?   What about this?  </a:t>
            </a:r>
          </a:p>
          <a:p>
            <a:r>
              <a:rPr lang="en-US" dirty="0" smtClean="0"/>
              <a:t>Lots of learning math is about figuring</a:t>
            </a:r>
            <a:r>
              <a:rPr lang="en-US" baseline="0" dirty="0" smtClean="0"/>
              <a:t> out how to arrange things so they make sense in *your* mind.   </a:t>
            </a:r>
          </a:p>
          <a:p>
            <a:r>
              <a:rPr lang="en-US" baseline="0" dirty="0" smtClean="0"/>
              <a:t>It’s also important to learn different ways that different ideas are shown.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67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But... What if we organized them differently?   What about this?  </a:t>
            </a:r>
          </a:p>
          <a:p>
            <a:r>
              <a:rPr lang="en-US" dirty="0" smtClean="0"/>
              <a:t>Lots of learning math is about figuring</a:t>
            </a:r>
            <a:r>
              <a:rPr lang="en-US" baseline="0" dirty="0" smtClean="0"/>
              <a:t> out how to arrange things so they make sense in *your* mind.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we remember “counting by tens,” then ... We can see these and say “10 x 3 ... 10, 20, 30.... 10 x 3 is 30.”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31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But... What if we organized them differently?   What about this?  </a:t>
            </a:r>
          </a:p>
          <a:p>
            <a:r>
              <a:rPr lang="en-US" dirty="0" smtClean="0"/>
              <a:t>Lots of learning math is about figuring</a:t>
            </a:r>
            <a:r>
              <a:rPr lang="en-US" baseline="0" dirty="0" smtClean="0"/>
              <a:t> out how to arrange things so they make sense in *your* mind.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we remember “counting by tens,” then ... We can see these and say “10 x 3 ... 10, 20, 30.... 10 x 3 is 30.”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9927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But... What if we organized them differently?   What about this?  </a:t>
            </a:r>
          </a:p>
          <a:p>
            <a:r>
              <a:rPr lang="en-US" dirty="0" smtClean="0"/>
              <a:t>Lots of learning math is about figuring</a:t>
            </a:r>
            <a:r>
              <a:rPr lang="en-US" baseline="0" dirty="0" smtClean="0"/>
              <a:t> out how to arrange things so they make sense in *your* mind.   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we remember “counting by tens,” then ... We can see these and say “10 x 3 ... 10, 20, 30.... 10 x 3 is 30.”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201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 smtClean="0"/>
              <a:t>About noticing things ... And zeroes... That’s its own lesson.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75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42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6" name="Picture 5" descr="10 x 0 = 10&#10;10 x 1 = 10&#10;10 x 2 = 20 &#10;10 x 3 = 30&#10;10 x 4 = 40&#10;10 x 5 = 50&#10;10 x 6 = 60&#10;10 x 7 = 70&#10;10 x 8 = 80&#10;10 x 9 = 90&#10;10 x 10 = 100" title="Times Tables Chart with Just Tens show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08432"/>
            <a:ext cx="5328433" cy="53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 title="scattered group of 10 green blocks "/>
          <p:cNvGrpSpPr/>
          <p:nvPr/>
        </p:nvGrpSpPr>
        <p:grpSpPr>
          <a:xfrm>
            <a:off x="1221284" y="1717150"/>
            <a:ext cx="1873560" cy="972107"/>
            <a:chOff x="1221284" y="1717150"/>
            <a:chExt cx="1873560" cy="97210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400" y="1905000"/>
              <a:ext cx="185128" cy="18785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600" y="1910627"/>
              <a:ext cx="185128" cy="18785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7236" y="1947524"/>
              <a:ext cx="185128" cy="18785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928" y="1947524"/>
              <a:ext cx="185128" cy="18785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1284" y="2135374"/>
              <a:ext cx="185128" cy="187850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653" y="2303184"/>
              <a:ext cx="185128" cy="187850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2364" y="2330389"/>
              <a:ext cx="185128" cy="187850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74" y="2464205"/>
              <a:ext cx="185128" cy="187850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9716" y="1717150"/>
              <a:ext cx="185128" cy="18785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0234" y="2501407"/>
              <a:ext cx="185128" cy="187850"/>
            </a:xfrm>
            <a:prstGeom prst="rect">
              <a:avLst/>
            </a:prstGeom>
          </p:spPr>
        </p:pic>
      </p:grpSp>
      <p:grpSp>
        <p:nvGrpSpPr>
          <p:cNvPr id="43" name="Group 42" title="scattered group of 10 green blocks "/>
          <p:cNvGrpSpPr/>
          <p:nvPr/>
        </p:nvGrpSpPr>
        <p:grpSpPr>
          <a:xfrm>
            <a:off x="1855512" y="4343400"/>
            <a:ext cx="1873560" cy="972107"/>
            <a:chOff x="1221284" y="1717150"/>
            <a:chExt cx="1873560" cy="972107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400" y="1905000"/>
              <a:ext cx="185128" cy="187850"/>
            </a:xfrm>
            <a:prstGeom prst="rect">
              <a:avLst/>
            </a:prstGeom>
          </p:spPr>
        </p:pic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600" y="1910627"/>
              <a:ext cx="185128" cy="187850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7236" y="1947524"/>
              <a:ext cx="185128" cy="187850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928" y="1947524"/>
              <a:ext cx="185128" cy="187850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1284" y="2135374"/>
              <a:ext cx="185128" cy="187850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653" y="2303184"/>
              <a:ext cx="185128" cy="187850"/>
            </a:xfrm>
            <a:prstGeom prst="rect">
              <a:avLst/>
            </a:prstGeom>
          </p:spPr>
        </p:pic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2364" y="2330389"/>
              <a:ext cx="185128" cy="187850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74" y="2464205"/>
              <a:ext cx="185128" cy="187850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9716" y="1717150"/>
              <a:ext cx="185128" cy="187850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0234" y="2501407"/>
              <a:ext cx="185128" cy="187850"/>
            </a:xfrm>
            <a:prstGeom prst="rect">
              <a:avLst/>
            </a:prstGeom>
          </p:spPr>
        </p:pic>
      </p:grpSp>
      <p:grpSp>
        <p:nvGrpSpPr>
          <p:cNvPr id="54" name="Group 53" title="scattered group of 10 green blocks "/>
          <p:cNvGrpSpPr/>
          <p:nvPr/>
        </p:nvGrpSpPr>
        <p:grpSpPr>
          <a:xfrm>
            <a:off x="5943600" y="2424314"/>
            <a:ext cx="1873560" cy="972107"/>
            <a:chOff x="1221284" y="1717150"/>
            <a:chExt cx="1873560" cy="972107"/>
          </a:xfrm>
        </p:grpSpPr>
        <p:pic>
          <p:nvPicPr>
            <p:cNvPr id="55" name="Picture 5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95400" y="1905000"/>
              <a:ext cx="185128" cy="187850"/>
            </a:xfrm>
            <a:prstGeom prst="rect">
              <a:avLst/>
            </a:prstGeom>
          </p:spPr>
        </p:pic>
        <p:pic>
          <p:nvPicPr>
            <p:cNvPr id="56" name="Picture 5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2600" y="1910627"/>
              <a:ext cx="185128" cy="187850"/>
            </a:xfrm>
            <a:prstGeom prst="rect">
              <a:avLst/>
            </a:prstGeom>
          </p:spPr>
        </p:pic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7236" y="1947524"/>
              <a:ext cx="185128" cy="187850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4928" y="1947524"/>
              <a:ext cx="185128" cy="187850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1284" y="2135374"/>
              <a:ext cx="185128" cy="187850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653" y="2303184"/>
              <a:ext cx="185128" cy="187850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02364" y="2330389"/>
              <a:ext cx="185128" cy="187850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9274" y="2464205"/>
              <a:ext cx="185128" cy="187850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09716" y="1717150"/>
              <a:ext cx="185128" cy="187850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00234" y="2501407"/>
              <a:ext cx="185128" cy="1878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32058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979"/>
            <a:ext cx="2429214" cy="1562318"/>
          </a:xfrm>
        </p:spPr>
      </p:pic>
      <p:pic>
        <p:nvPicPr>
          <p:cNvPr id="75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3" y="1693039"/>
            <a:ext cx="2429214" cy="1562318"/>
          </a:xfrm>
          <a:prstGeom prst="rect">
            <a:avLst/>
          </a:prstGeom>
        </p:spPr>
      </p:pic>
      <p:pic>
        <p:nvPicPr>
          <p:cNvPr id="76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3" y="3429000"/>
            <a:ext cx="2429214" cy="1562318"/>
          </a:xfrm>
          <a:prstGeom prst="rect">
            <a:avLst/>
          </a:prstGeom>
        </p:spPr>
      </p:pic>
      <p:pic>
        <p:nvPicPr>
          <p:cNvPr id="39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16" y="5164961"/>
            <a:ext cx="2429214" cy="1562318"/>
          </a:xfrm>
          <a:prstGeom prst="rect">
            <a:avLst/>
          </a:prstGeom>
        </p:spPr>
      </p:pic>
      <p:pic>
        <p:nvPicPr>
          <p:cNvPr id="40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330" y="1642160"/>
            <a:ext cx="2429214" cy="1562318"/>
          </a:xfrm>
          <a:prstGeom prst="rect">
            <a:avLst/>
          </a:prstGeom>
        </p:spPr>
      </p:pic>
      <p:pic>
        <p:nvPicPr>
          <p:cNvPr id="41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112" y="3464293"/>
            <a:ext cx="2429214" cy="1562318"/>
          </a:xfrm>
          <a:prstGeom prst="rect">
            <a:avLst/>
          </a:prstGeom>
        </p:spPr>
      </p:pic>
      <p:pic>
        <p:nvPicPr>
          <p:cNvPr id="42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117" y="117887"/>
            <a:ext cx="2429214" cy="1562318"/>
          </a:xfrm>
          <a:prstGeom prst="rect">
            <a:avLst/>
          </a:prstGeom>
        </p:spPr>
      </p:pic>
      <p:pic>
        <p:nvPicPr>
          <p:cNvPr id="43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401" y="1642537"/>
            <a:ext cx="2429214" cy="1562318"/>
          </a:xfrm>
          <a:prstGeom prst="rect">
            <a:avLst/>
          </a:prstGeom>
        </p:spPr>
      </p:pic>
      <p:pic>
        <p:nvPicPr>
          <p:cNvPr id="44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86" y="3473918"/>
            <a:ext cx="2429214" cy="1562318"/>
          </a:xfrm>
          <a:prstGeom prst="rect">
            <a:avLst/>
          </a:prstGeom>
        </p:spPr>
      </p:pic>
      <p:pic>
        <p:nvPicPr>
          <p:cNvPr id="45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805" y="5164961"/>
            <a:ext cx="2429214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22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4979"/>
            <a:ext cx="2429214" cy="1562318"/>
          </a:xfrm>
        </p:spPr>
      </p:pic>
      <p:pic>
        <p:nvPicPr>
          <p:cNvPr id="75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3" y="1693039"/>
            <a:ext cx="2429214" cy="1562318"/>
          </a:xfrm>
          <a:prstGeom prst="rect">
            <a:avLst/>
          </a:prstGeom>
        </p:spPr>
      </p:pic>
      <p:pic>
        <p:nvPicPr>
          <p:cNvPr id="76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43" y="3429000"/>
            <a:ext cx="2429214" cy="1562318"/>
          </a:xfrm>
          <a:prstGeom prst="rect">
            <a:avLst/>
          </a:prstGeom>
        </p:spPr>
      </p:pic>
      <p:pic>
        <p:nvPicPr>
          <p:cNvPr id="39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16" y="5164961"/>
            <a:ext cx="2429214" cy="156231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124200" y="314271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86987" y="303844"/>
            <a:ext cx="3930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124200" y="737275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475124" y="766714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45926" y="2065164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38351" y="2065164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993017" y="3810000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448969" y="3794780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145926" y="5653732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454316" y="5653731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4164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82" y="-4813"/>
            <a:ext cx="2429214" cy="1562318"/>
          </a:xfrm>
        </p:spPr>
      </p:pic>
      <p:pic>
        <p:nvPicPr>
          <p:cNvPr id="75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25" y="1623247"/>
            <a:ext cx="2429214" cy="1562318"/>
          </a:xfrm>
          <a:prstGeom prst="rect">
            <a:avLst/>
          </a:prstGeom>
        </p:spPr>
      </p:pic>
      <p:pic>
        <p:nvPicPr>
          <p:cNvPr id="76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325" y="3359208"/>
            <a:ext cx="2429214" cy="1562318"/>
          </a:xfrm>
          <a:prstGeom prst="rect">
            <a:avLst/>
          </a:prstGeom>
        </p:spPr>
      </p:pic>
      <p:pic>
        <p:nvPicPr>
          <p:cNvPr id="39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98" y="5095169"/>
            <a:ext cx="2429214" cy="1562318"/>
          </a:xfrm>
          <a:prstGeom prst="rect">
            <a:avLst/>
          </a:prstGeom>
        </p:spPr>
      </p:pic>
      <p:pic>
        <p:nvPicPr>
          <p:cNvPr id="40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112" y="1623247"/>
            <a:ext cx="2429214" cy="1562318"/>
          </a:xfrm>
          <a:prstGeom prst="rect">
            <a:avLst/>
          </a:prstGeom>
        </p:spPr>
      </p:pic>
      <p:pic>
        <p:nvPicPr>
          <p:cNvPr id="41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112" y="3464293"/>
            <a:ext cx="2429214" cy="1562318"/>
          </a:xfrm>
          <a:prstGeom prst="rect">
            <a:avLst/>
          </a:prstGeom>
        </p:spPr>
      </p:pic>
      <p:pic>
        <p:nvPicPr>
          <p:cNvPr id="42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1117" y="117887"/>
            <a:ext cx="2429214" cy="1562318"/>
          </a:xfrm>
          <a:prstGeom prst="rect">
            <a:avLst/>
          </a:prstGeom>
        </p:spPr>
      </p:pic>
      <p:pic>
        <p:nvPicPr>
          <p:cNvPr id="43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9401" y="1642537"/>
            <a:ext cx="2429214" cy="1562318"/>
          </a:xfrm>
          <a:prstGeom prst="rect">
            <a:avLst/>
          </a:prstGeom>
        </p:spPr>
      </p:pic>
      <p:pic>
        <p:nvPicPr>
          <p:cNvPr id="44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5586" y="3473918"/>
            <a:ext cx="2429214" cy="1562318"/>
          </a:xfrm>
          <a:prstGeom prst="rect">
            <a:avLst/>
          </a:prstGeom>
        </p:spPr>
      </p:pic>
      <p:pic>
        <p:nvPicPr>
          <p:cNvPr id="45" name="Content Placeholder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805" y="5164961"/>
            <a:ext cx="2429214" cy="1562318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3000715" y="890691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456666" y="907525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24609" y="4921526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21726" y="4944830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60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55659" y="603423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612761" y="634425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70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324142" y="2112018"/>
            <a:ext cx="1589095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612761" y="2131308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80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405042" y="3911025"/>
            <a:ext cx="165782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686800" y="3923818"/>
            <a:ext cx="6014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90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512476" y="6365099"/>
            <a:ext cx="186621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 x 10 =  </a:t>
            </a:r>
            <a:endParaRPr lang="en-US" sz="32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7074977" y="6365099"/>
            <a:ext cx="820547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dirty="0" smtClean="0">
                <a:ln w="0"/>
                <a:solidFill>
                  <a:srgbClr val="7030A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100</a:t>
            </a:r>
            <a:endParaRPr lang="en-US" sz="3200" dirty="0">
              <a:ln w="0"/>
              <a:solidFill>
                <a:srgbClr val="7030A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7281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6" name="Picture 5" descr="10 x 0 = 10&#10;10 x 1 = 10&#10;10 x 2 = 20 &#10;10 x 3 = 30&#10;10 x 4 = 40&#10;10 x 5 = 50&#10;10 x 6 = 60&#10;10 x 7 = 70&#10;10 x 8 = 80&#10;10 x 9 = 90&#10;10 x 10 = 100" title="Times Tables Chart with Just Tens show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08432"/>
            <a:ext cx="5328433" cy="5337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96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9/23/2019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238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26658</TotalTime>
  <Words>551</Words>
  <Application>Microsoft Office PowerPoint</Application>
  <PresentationFormat>On-screen Show (4:3)</PresentationFormat>
  <Paragraphs>95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 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1387</cp:revision>
  <dcterms:created xsi:type="dcterms:W3CDTF">2010-03-22T14:38:20Z</dcterms:created>
  <dcterms:modified xsi:type="dcterms:W3CDTF">2019-09-23T21:08:56Z</dcterms:modified>
</cp:coreProperties>
</file>