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6"/>
  </p:notesMasterIdLst>
  <p:handoutMasterIdLst>
    <p:handoutMasterId r:id="rId17"/>
  </p:handoutMasterIdLst>
  <p:sldIdLst>
    <p:sldId id="405" r:id="rId2"/>
    <p:sldId id="406" r:id="rId3"/>
    <p:sldId id="366" r:id="rId4"/>
    <p:sldId id="401" r:id="rId5"/>
    <p:sldId id="402" r:id="rId6"/>
    <p:sldId id="388" r:id="rId7"/>
    <p:sldId id="408" r:id="rId8"/>
    <p:sldId id="403" r:id="rId9"/>
    <p:sldId id="409" r:id="rId10"/>
    <p:sldId id="407" r:id="rId11"/>
    <p:sldId id="404" r:id="rId12"/>
    <p:sldId id="399" r:id="rId13"/>
    <p:sldId id="398" r:id="rId14"/>
    <p:sldId id="335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2" autoAdjust="0"/>
    <p:restoredTop sz="58811" autoAdjust="0"/>
  </p:normalViewPr>
  <p:slideViewPr>
    <p:cSldViewPr>
      <p:cViewPr varScale="1">
        <p:scale>
          <a:sx n="67" d="100"/>
          <a:sy n="67" d="100"/>
        </p:scale>
        <p:origin x="1974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Nex</a:t>
            </a:r>
            <a:r>
              <a:rPr lang="en-US" baseline="0" dirty="0"/>
              <a:t>t up – the THREES!!!      Here’s where they live on the times tables chart.   3 x 7 is 21... 7 x 3 is 21...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654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 </a:t>
            </a:r>
          </a:p>
          <a:p>
            <a:r>
              <a:rPr lang="en-US" baseline="0" dirty="0"/>
              <a:t>To get to the ones left over – 3 x 6, 3 x 7 and 3 x 8.... If you don’t remember them, you can build from 3 x 5.   Find a rhythm:   3 x 5 is 15... 16 17 *18*   -19 20 *21*, 22 23 *24*.... 6 x 3 is 18... 7 x 3 is 21.... 8 x 3 is 24.... 9 x 3 is 27... 10 x 3 is 30.   </a:t>
            </a:r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2248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And of</a:t>
            </a:r>
            <a:r>
              <a:rPr lang="en-US" baseline="0" dirty="0"/>
              <a:t> course you can put these on paper and say them... Cover them up and say them again.... 3 x 3 is 9, 3 x 7 is ... 21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854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 I’ve said</a:t>
            </a:r>
            <a:r>
              <a:rPr lang="en-US" baseline="0" dirty="0"/>
              <a:t> it before:   </a:t>
            </a:r>
            <a:r>
              <a:rPr lang="en-US" dirty="0"/>
              <a:t>It’s worth taking the time to do it.   Work hard now</a:t>
            </a:r>
            <a:r>
              <a:rPr lang="en-US" baseline="0" dirty="0"/>
              <a:t> – work easy later!     Next up – </a:t>
            </a:r>
            <a:r>
              <a:rPr lang="en-US" baseline="0"/>
              <a:t>the sixes!  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936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Thelegal</a:t>
            </a:r>
            <a:r>
              <a:rPr lang="en-US" dirty="0"/>
              <a:t> stuff... 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Hmmm.    Looks a lot like the nines times tables, doesn’t it?   </a:t>
            </a:r>
          </a:p>
          <a:p>
            <a:r>
              <a:rPr lang="en-US" baseline="0" dirty="0"/>
              <a:t>All the multiplies of nine are also multiples of 3.     How’s that work? </a:t>
            </a:r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3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Every group of nine   has exactly 3 groups of 3</a:t>
            </a:r>
            <a:r>
              <a:rPr lang="en-US" baseline="0" dirty="0"/>
              <a:t> in it.   We can arrange them as a square.   We can talk about it in lots of different ways --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593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 our</a:t>
            </a:r>
            <a:r>
              <a:rPr lang="en-US" baseline="0" dirty="0"/>
              <a:t> multiplication facts, </a:t>
            </a:r>
            <a:r>
              <a:rPr lang="en-US" dirty="0"/>
              <a:t> the only way we need to remember is: </a:t>
            </a: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8110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Let’s focus on the 3’s facts we need to know.    If you’ve been practicing, then you already know some of them so I’m going to do a fast fade...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1101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3 x 0 = 0 ... 3 x 1 is 3,   3 x 2 is .... 6.   </a:t>
            </a:r>
          </a:p>
          <a:p>
            <a:endParaRPr lang="en-US" baseline="0" dirty="0"/>
          </a:p>
          <a:p>
            <a:r>
              <a:rPr lang="en-US" baseline="0" dirty="0"/>
              <a:t>Our first new one – 3 x 3 is .... 3 squared or 9... </a:t>
            </a:r>
          </a:p>
          <a:p>
            <a:r>
              <a:rPr lang="en-US" baseline="0" dirty="0"/>
              <a:t>3 x 4 ... Double </a:t>
            </a:r>
            <a:r>
              <a:rPr lang="en-US" baseline="0" dirty="0" err="1"/>
              <a:t>double</a:t>
            </a:r>
            <a:r>
              <a:rPr lang="en-US" baseline="0" dirty="0"/>
              <a:t>... 12 and 3 x 5 is 15.   </a:t>
            </a:r>
          </a:p>
          <a:p>
            <a:endParaRPr lang="en-US" baseline="0" dirty="0"/>
          </a:p>
          <a:p>
            <a:r>
              <a:rPr lang="en-US" baseline="0" dirty="0"/>
              <a:t>3 x 10 is ... 30, and back up 3 to remember 3 x 9 is 27.  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7432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 Fading back in .... </a:t>
            </a:r>
          </a:p>
          <a:p>
            <a:r>
              <a:rPr lang="en-US" baseline="0" dirty="0"/>
              <a:t>   We can get to the rest of the ones we need to know by building from one we know.   3 x 5 is 15.... </a:t>
            </a:r>
          </a:p>
          <a:p>
            <a:r>
              <a:rPr lang="en-US" baseline="0" dirty="0"/>
              <a:t>We can count forward – find a rhythm – to get the 3 more that will get the sixth group of 3.   15.... 16, 17 18.... 6 x 3 is 18.... 19, 20, 21.... 22, 23, 24...</a:t>
            </a:r>
          </a:p>
          <a:p>
            <a:r>
              <a:rPr lang="en-US" baseline="0" dirty="0"/>
              <a:t>3 x 7 is 21.... 3 x 8 is 24....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927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 Another fun little fact that will come in handy when you need to divide things:   </a:t>
            </a:r>
          </a:p>
          <a:p>
            <a:r>
              <a:rPr lang="en-US" baseline="0" dirty="0"/>
              <a:t>Remember how the digits in the multiples of nine always added up to .... 1 + 8.... 2 + 7... 9?  </a:t>
            </a:r>
          </a:p>
          <a:p>
            <a:endParaRPr lang="en-US" baseline="0" dirty="0"/>
          </a:p>
          <a:p>
            <a:r>
              <a:rPr lang="en-US" baseline="0" dirty="0"/>
              <a:t>That’s really handy because ... To see if 9 goes into a number... We can’t look at the last number.   They go all over the place!   </a:t>
            </a:r>
          </a:p>
          <a:p>
            <a:endParaRPr lang="en-US" baseline="0" dirty="0"/>
          </a:p>
          <a:p>
            <a:r>
              <a:rPr lang="en-US" baseline="0" dirty="0"/>
              <a:t>Let’s see what the digits of the 3’s multiples add up to.   Hmmm.... We seem to have a </a:t>
            </a:r>
            <a:r>
              <a:rPr lang="en-US" baseline="0" dirty="0" err="1"/>
              <a:t>pattenr</a:t>
            </a:r>
            <a:r>
              <a:rPr lang="en-US" baseline="0" dirty="0"/>
              <a:t> here.   If 3 goes into a number, its digits add up to 3 6 or 9.    If you add up the digits, and you can divide that by 3 evenly... You can divide that number by 3.   </a:t>
            </a:r>
          </a:p>
          <a:p>
            <a:endParaRPr lang="en-US" baseline="0" dirty="0"/>
          </a:p>
          <a:p>
            <a:r>
              <a:rPr lang="en-US" baseline="0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04262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 </a:t>
            </a:r>
          </a:p>
          <a:p>
            <a:r>
              <a:rPr lang="en-US" baseline="0" dirty="0"/>
              <a:t>  Looking at the bigger numbers </a:t>
            </a:r>
          </a:p>
          <a:p>
            <a:r>
              <a:rPr lang="en-US" baseline="0" dirty="0"/>
              <a:t>3 + 3... 4 + 2... 5 + `.... </a:t>
            </a:r>
          </a:p>
          <a:p>
            <a:r>
              <a:rPr lang="en-US" baseline="0" dirty="0"/>
              <a:t>Yes, 51  that looks like NOTHING would go into it evenly...  ... Yes, you can divide that by three and not have any left over.  17 x 3 is exactly 511. </a:t>
            </a:r>
          </a:p>
          <a:p>
            <a:r>
              <a:rPr lang="en-US" baseline="0" dirty="0"/>
              <a:t>But you don’t need to remember that.   You need to remember that 3 x 3 is 9 and 3 x 7 is 21.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32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188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762000"/>
            <a:ext cx="3056969" cy="308738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007168" y="40386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</a:t>
            </a:r>
          </a:p>
        </p:txBody>
      </p:sp>
      <p:sp>
        <p:nvSpPr>
          <p:cNvPr id="3" name="Rectangle 2"/>
          <p:cNvSpPr/>
          <p:nvPr/>
        </p:nvSpPr>
        <p:spPr>
          <a:xfrm>
            <a:off x="2057400" y="5151143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 + 1 = 6</a:t>
            </a:r>
          </a:p>
          <a:p>
            <a:pPr algn="ctr"/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51 </a:t>
            </a:r>
            <a:r>
              <a:rPr lang="en-US" sz="3600" dirty="0"/>
              <a:t>÷ 3 = 17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5400000">
            <a:off x="5684609" y="2392591"/>
            <a:ext cx="3810000" cy="548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939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94013"/>
            <a:ext cx="7657143" cy="230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10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3 x 8 = 24</a:t>
            </a:r>
          </a:p>
          <a:p>
            <a:r>
              <a:rPr lang="en-US" sz="5400" dirty="0"/>
              <a:t>3 x 6= 18</a:t>
            </a:r>
          </a:p>
          <a:p>
            <a:r>
              <a:rPr lang="en-US" sz="5400" dirty="0"/>
              <a:t>3 x 7 = 21</a:t>
            </a:r>
          </a:p>
          <a:p>
            <a:r>
              <a:rPr lang="en-US" sz="5400" dirty="0"/>
              <a:t>3 x 3 = 9</a:t>
            </a:r>
          </a:p>
          <a:p>
            <a:r>
              <a:rPr lang="en-US" sz="5400" dirty="0"/>
              <a:t>3 x 4 = 12</a:t>
            </a:r>
          </a:p>
          <a:p>
            <a:r>
              <a:rPr lang="en-US" sz="5400" dirty="0"/>
              <a:t>3 x 5 = 15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4195763"/>
            <a:ext cx="4191000" cy="487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778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-3.33333E-6 0.00023 C 0.00209 -0.01458 0.00261 -0.01528 0.0033 -0.02963 C 0.00382 -0.03796 0.004 -0.04606 0.00452 -0.0544 C 0.00469 -0.05694 0.00539 -0.05949 0.00573 -0.06227 C 0.00782 -0.08102 0.00573 -0.06829 0.00799 -0.08079 C 0.01094 -0.11481 0.01111 -0.10509 0.0092 -0.14444 C 0.00886 -0.15116 0.00799 -0.15139 0.00677 -0.15694 C 0.00573 -0.1625 0.00417 -0.17083 0.0033 -0.17708 C 0.0033 -0.17755 0.0033 -0.17801 0.0033 -0.17847 L 0.0033 -0.17824 " pathEditMode="relative" rAng="0" ptsTypes="AAAAAAAAAAA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1" y="-89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3"/>
          <p:cNvSpPr txBox="1">
            <a:spLocks/>
          </p:cNvSpPr>
          <p:nvPr/>
        </p:nvSpPr>
        <p:spPr>
          <a:xfrm>
            <a:off x="4495800" y="1828801"/>
            <a:ext cx="3810000" cy="4343400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3 x 6 = 18</a:t>
            </a:r>
          </a:p>
          <a:p>
            <a:r>
              <a:rPr lang="en-US" sz="5400" dirty="0"/>
              <a:t>3 x 7= 21</a:t>
            </a:r>
          </a:p>
          <a:p>
            <a:r>
              <a:rPr lang="en-US" sz="5400" dirty="0"/>
              <a:t>3 x 8 = 24</a:t>
            </a:r>
          </a:p>
          <a:p>
            <a:r>
              <a:rPr lang="en-US" sz="5400" dirty="0"/>
              <a:t>3 x 9 = 27</a:t>
            </a:r>
          </a:p>
          <a:p>
            <a:r>
              <a:rPr lang="en-US" sz="5400" dirty="0"/>
              <a:t>3 x 10 = 30</a:t>
            </a: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897371" y="990600"/>
            <a:ext cx="3369829" cy="56435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/>
              <a:t>3 x 0 = 0</a:t>
            </a:r>
          </a:p>
          <a:p>
            <a:r>
              <a:rPr lang="en-US" sz="5400" dirty="0"/>
              <a:t>3 x 1= 3</a:t>
            </a:r>
          </a:p>
          <a:p>
            <a:r>
              <a:rPr lang="en-US" sz="5400" dirty="0"/>
              <a:t>3 x 2 = 6</a:t>
            </a:r>
          </a:p>
          <a:p>
            <a:r>
              <a:rPr lang="en-US" sz="5400" dirty="0"/>
              <a:t>3 x 3 = 9</a:t>
            </a:r>
          </a:p>
          <a:p>
            <a:r>
              <a:rPr lang="en-US" sz="5400" dirty="0"/>
              <a:t>3 x 4 = 12</a:t>
            </a:r>
          </a:p>
          <a:p>
            <a:r>
              <a:rPr lang="en-US" sz="5400" dirty="0"/>
              <a:t>3 x 5 = 15</a:t>
            </a:r>
          </a:p>
        </p:txBody>
      </p:sp>
    </p:spTree>
    <p:extLst>
      <p:ext uri="{BB962C8B-B14F-4D97-AF65-F5344CB8AC3E}">
        <p14:creationId xmlns:p14="http://schemas.microsoft.com/office/powerpoint/2010/main" val="11701934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9/21/2019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81000"/>
            <a:ext cx="4376057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3550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990600"/>
            <a:ext cx="3931242" cy="3963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174" y="1056238"/>
            <a:ext cx="3859360" cy="3897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67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917126" y="701676"/>
            <a:ext cx="2743200" cy="2743200"/>
            <a:chOff x="914400" y="685800"/>
            <a:chExt cx="2743200" cy="2743200"/>
          </a:xfrm>
        </p:grpSpPr>
        <p:sp>
          <p:nvSpPr>
            <p:cNvPr id="3" name="Rectangle 2"/>
            <p:cNvSpPr/>
            <p:nvPr/>
          </p:nvSpPr>
          <p:spPr>
            <a:xfrm>
              <a:off x="914400" y="685800"/>
              <a:ext cx="2743200" cy="2743200"/>
            </a:xfrm>
            <a:prstGeom prst="rect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914400" y="16002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914400" y="16002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14400" y="1600200"/>
              <a:ext cx="2743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14400" y="1600200"/>
              <a:ext cx="2743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14400" y="2514600"/>
              <a:ext cx="2743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828800" y="685800"/>
              <a:ext cx="0" cy="274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743200" y="685800"/>
              <a:ext cx="0" cy="274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3356950" y="3872804"/>
            <a:ext cx="1779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</a:t>
            </a:r>
            <a:r>
              <a:rPr lang="en-US" sz="5400" b="1" cap="none" spc="0" baseline="3000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2</a:t>
            </a:r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= 9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24729" y="4565300"/>
            <a:ext cx="39991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Three to the second power = 9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188239" y="5018034"/>
            <a:ext cx="24720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Three squared is 9</a:t>
            </a:r>
          </a:p>
        </p:txBody>
      </p:sp>
    </p:spTree>
    <p:extLst>
      <p:ext uri="{BB962C8B-B14F-4D97-AF65-F5344CB8AC3E}">
        <p14:creationId xmlns:p14="http://schemas.microsoft.com/office/powerpoint/2010/main" val="410362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2917126" y="701676"/>
            <a:ext cx="2743200" cy="2743200"/>
            <a:chOff x="914400" y="685800"/>
            <a:chExt cx="2743200" cy="2743200"/>
          </a:xfrm>
        </p:grpSpPr>
        <p:sp>
          <p:nvSpPr>
            <p:cNvPr id="3" name="Rectangle 2"/>
            <p:cNvSpPr/>
            <p:nvPr/>
          </p:nvSpPr>
          <p:spPr>
            <a:xfrm>
              <a:off x="914400" y="685800"/>
              <a:ext cx="2743200" cy="2743200"/>
            </a:xfrm>
            <a:prstGeom prst="rect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" name="Straight Connector 4"/>
            <p:cNvCxnSpPr/>
            <p:nvPr/>
          </p:nvCxnSpPr>
          <p:spPr>
            <a:xfrm>
              <a:off x="914400" y="16002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914400" y="16002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914400" y="1600200"/>
              <a:ext cx="2743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914400" y="1600200"/>
              <a:ext cx="2743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>
              <a:off x="914400" y="2514600"/>
              <a:ext cx="2743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1828800" y="685800"/>
              <a:ext cx="0" cy="274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flipV="1">
              <a:off x="2743200" y="685800"/>
              <a:ext cx="0" cy="274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Rectangle 26"/>
          <p:cNvSpPr/>
          <p:nvPr/>
        </p:nvSpPr>
        <p:spPr>
          <a:xfrm>
            <a:off x="2982650" y="3872804"/>
            <a:ext cx="25282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3 = 9</a:t>
            </a:r>
          </a:p>
        </p:txBody>
      </p:sp>
    </p:spTree>
    <p:extLst>
      <p:ext uri="{BB962C8B-B14F-4D97-AF65-F5344CB8AC3E}">
        <p14:creationId xmlns:p14="http://schemas.microsoft.com/office/powerpoint/2010/main" val="103686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0"/>
            <a:ext cx="7657143" cy="230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14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838200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0 =</a:t>
            </a:r>
          </a:p>
        </p:txBody>
      </p:sp>
      <p:sp>
        <p:nvSpPr>
          <p:cNvPr id="6" name="Rectangle 5"/>
          <p:cNvSpPr/>
          <p:nvPr/>
        </p:nvSpPr>
        <p:spPr>
          <a:xfrm>
            <a:off x="685799" y="1524000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1 =</a:t>
            </a:r>
          </a:p>
        </p:txBody>
      </p:sp>
      <p:sp>
        <p:nvSpPr>
          <p:cNvPr id="7" name="Rectangle 6"/>
          <p:cNvSpPr/>
          <p:nvPr/>
        </p:nvSpPr>
        <p:spPr>
          <a:xfrm>
            <a:off x="685798" y="2232212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2 =</a:t>
            </a:r>
          </a:p>
        </p:txBody>
      </p:sp>
      <p:sp>
        <p:nvSpPr>
          <p:cNvPr id="9" name="Rectangle 8"/>
          <p:cNvSpPr/>
          <p:nvPr/>
        </p:nvSpPr>
        <p:spPr>
          <a:xfrm>
            <a:off x="3556896" y="838200"/>
            <a:ext cx="8499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0 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13990" y="15240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713990" y="2171683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6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3352800" y="3523095"/>
            <a:ext cx="2743200" cy="2743200"/>
            <a:chOff x="914400" y="685800"/>
            <a:chExt cx="2743200" cy="2743200"/>
          </a:xfrm>
        </p:grpSpPr>
        <p:sp>
          <p:nvSpPr>
            <p:cNvPr id="15" name="Rectangle 14"/>
            <p:cNvSpPr/>
            <p:nvPr/>
          </p:nvSpPr>
          <p:spPr>
            <a:xfrm>
              <a:off x="914400" y="685800"/>
              <a:ext cx="2743200" cy="2743200"/>
            </a:xfrm>
            <a:prstGeom prst="rect">
              <a:avLst/>
            </a:prstGeom>
            <a:ln w="38100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914400" y="16002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914400" y="1600200"/>
              <a:ext cx="914400" cy="914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914400" y="1600200"/>
              <a:ext cx="27432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914400" y="1600200"/>
              <a:ext cx="2743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>
              <a:off x="914400" y="2514600"/>
              <a:ext cx="2743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V="1">
              <a:off x="1828800" y="685800"/>
              <a:ext cx="0" cy="274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V="1">
              <a:off x="2743200" y="685800"/>
              <a:ext cx="0" cy="27432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/>
          <p:cNvSpPr/>
          <p:nvPr/>
        </p:nvSpPr>
        <p:spPr>
          <a:xfrm>
            <a:off x="5562599" y="838200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4 =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562599" y="1524000"/>
            <a:ext cx="202010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5 =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37764" y="2189612"/>
            <a:ext cx="23711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10 =</a:t>
            </a:r>
          </a:p>
        </p:txBody>
      </p:sp>
      <p:sp>
        <p:nvSpPr>
          <p:cNvPr id="26" name="Rectangle 25"/>
          <p:cNvSpPr/>
          <p:nvPr/>
        </p:nvSpPr>
        <p:spPr>
          <a:xfrm>
            <a:off x="6143047" y="3043483"/>
            <a:ext cx="28793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9 = 27</a:t>
            </a:r>
          </a:p>
        </p:txBody>
      </p:sp>
      <p:sp>
        <p:nvSpPr>
          <p:cNvPr id="27" name="Rectangle 26"/>
          <p:cNvSpPr/>
          <p:nvPr/>
        </p:nvSpPr>
        <p:spPr>
          <a:xfrm>
            <a:off x="7594272" y="8382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12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634610" y="149601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15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686516" y="218571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30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FB869C1-BE78-4E71-ACD5-B20FA7B29216}"/>
              </a:ext>
            </a:extLst>
          </p:cNvPr>
          <p:cNvSpPr/>
          <p:nvPr/>
        </p:nvSpPr>
        <p:spPr>
          <a:xfrm>
            <a:off x="436484" y="4872335"/>
            <a:ext cx="252825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3 x 3 = 9</a:t>
            </a:r>
          </a:p>
        </p:txBody>
      </p:sp>
    </p:spTree>
    <p:extLst>
      <p:ext uri="{BB962C8B-B14F-4D97-AF65-F5344CB8AC3E}">
        <p14:creationId xmlns:p14="http://schemas.microsoft.com/office/powerpoint/2010/main" val="2070013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25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12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94013"/>
            <a:ext cx="7657143" cy="230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494013"/>
            <a:ext cx="7657143" cy="2300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0195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34215</TotalTime>
  <Words>954</Words>
  <Application>Microsoft Office PowerPoint</Application>
  <PresentationFormat>On-screen Show (4:3)</PresentationFormat>
  <Paragraphs>103</Paragraphs>
  <Slides>14</Slides>
  <Notes>13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Me</cp:lastModifiedBy>
  <cp:revision>1506</cp:revision>
  <dcterms:created xsi:type="dcterms:W3CDTF">2010-03-22T14:38:20Z</dcterms:created>
  <dcterms:modified xsi:type="dcterms:W3CDTF">2019-09-21T19:27:41Z</dcterms:modified>
</cp:coreProperties>
</file>