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332" r:id="rId2"/>
    <p:sldId id="348" r:id="rId3"/>
    <p:sldId id="349" r:id="rId4"/>
    <p:sldId id="351" r:id="rId5"/>
    <p:sldId id="346" r:id="rId6"/>
    <p:sldId id="347" r:id="rId7"/>
    <p:sldId id="352" r:id="rId8"/>
    <p:sldId id="361" r:id="rId9"/>
    <p:sldId id="360" r:id="rId10"/>
    <p:sldId id="358" r:id="rId11"/>
    <p:sldId id="359" r:id="rId12"/>
    <p:sldId id="33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040" autoAdjust="0"/>
  </p:normalViewPr>
  <p:slideViewPr>
    <p:cSldViewPr>
      <p:cViewPr varScale="1">
        <p:scale>
          <a:sx n="31" d="100"/>
          <a:sy n="31" d="100"/>
        </p:scale>
        <p:origin x="1827" y="1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8E06ED-E0A5-46BD-86B9-D4572F0CE28F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34105-5B26-4CBC-AB74-450599DFE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C3D7F-735E-476D-A78B-0B4D20B7081A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96C6BB-10CD-4872-9549-6A26B11E4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r>
              <a:rPr lang="en-US" baseline="0" dirty="0"/>
              <a:t>This is what the twos look like on the times tables chart. </a:t>
            </a:r>
          </a:p>
          <a:p>
            <a:endParaRPr lang="en-US" baseline="0" dirty="0"/>
          </a:p>
          <a:p>
            <a:r>
              <a:rPr lang="en-US" baseline="0" dirty="0"/>
              <a:t> Let’s talk about the inverse operation:   division.   </a:t>
            </a:r>
          </a:p>
          <a:p>
            <a:endParaRPr lang="en-US" baseline="0" dirty="0"/>
          </a:p>
          <a:p>
            <a:r>
              <a:rPr lang="en-US" baseline="0" dirty="0"/>
              <a:t> </a:t>
            </a:r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4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/>
              <a:t>I’m not trying to figure out how many groups</a:t>
            </a:r>
            <a:r>
              <a:rPr lang="en-US" baseline="0" dirty="0"/>
              <a:t> of two I have in a number – not yet! – but ... I know every group of ten can be put into two even groups of five. So... If I want to know if 74 is divisible by two... I *know* 70 is, so I can just take them away.   </a:t>
            </a:r>
          </a:p>
          <a:p>
            <a:r>
              <a:rPr lang="en-US" baseline="0" dirty="0"/>
              <a:t>     I can split the four into two groups of two.   </a:t>
            </a:r>
          </a:p>
          <a:p>
            <a:r>
              <a:rPr lang="en-US" baseline="0" dirty="0"/>
              <a:t>Do you think this will work for numbers with hundreds?  Thousands?   Can you split 100 evenly in half? 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23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Wrapping it all up with another look at the number chart – if</a:t>
            </a:r>
            <a:r>
              <a:rPr lang="en-US" baseline="0" dirty="0"/>
              <a:t> the digit in the ones spot ends in 2, 4, 6, 8 or 0, that whole number is divisible by two.   We are able to divide it by two and get a whole number as our answer.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3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www.achieve.org</a:t>
            </a:r>
            <a:r>
              <a:rPr lang="en-US" dirty="0"/>
              <a:t>/</a:t>
            </a:r>
            <a:r>
              <a:rPr lang="en-US" dirty="0" err="1"/>
              <a:t>EQuIP</a:t>
            </a:r>
            <a:r>
              <a:rPr lang="en-US" dirty="0"/>
              <a:t>   </a:t>
            </a:r>
          </a:p>
          <a:p>
            <a:r>
              <a:rPr lang="en-US" dirty="0"/>
              <a:t>http://</a:t>
            </a:r>
            <a:r>
              <a:rPr lang="en-US" dirty="0" err="1"/>
              <a:t>creativecommons.org</a:t>
            </a:r>
            <a:r>
              <a:rPr lang="en-US" dirty="0"/>
              <a:t>/tag/</a:t>
            </a:r>
            <a:r>
              <a:rPr lang="en-US" dirty="0" err="1"/>
              <a:t>k12</a:t>
            </a:r>
            <a:r>
              <a:rPr lang="en-US" dirty="0"/>
              <a:t>-</a:t>
            </a:r>
            <a:r>
              <a:rPr lang="en-US" dirty="0" err="1"/>
              <a:t>oer</a:t>
            </a:r>
            <a:r>
              <a:rPr lang="en-US" dirty="0"/>
              <a:t>-collaborative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7AE2-CB51-4383-B704-BA7FD7AEB74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25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2,</a:t>
            </a:r>
            <a:r>
              <a:rPr lang="en-US" baseline="0" dirty="0"/>
              <a:t> 4,6,8,10,12,14,16, 18,20  </a:t>
            </a:r>
          </a:p>
          <a:p>
            <a:endParaRPr lang="en-US" baseline="0" dirty="0"/>
          </a:p>
          <a:p>
            <a:r>
              <a:rPr lang="en-US" baseline="0" dirty="0"/>
              <a:t>If things can be split into pairs, we say they’re even numbers.   They’re divisible by two.  </a:t>
            </a:r>
          </a:p>
          <a:p>
            <a:r>
              <a:rPr lang="en-US" baseline="0" dirty="0"/>
              <a:t>2 x 5 is 10.... </a:t>
            </a:r>
          </a:p>
          <a:p>
            <a:r>
              <a:rPr lang="en-US" baseline="0" dirty="0"/>
              <a:t>2 x 8 is 16....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82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we can look at them in arrays, too.   All of these numbers</a:t>
            </a:r>
            <a:r>
              <a:rPr lang="en-US" baseline="0" dirty="0"/>
              <a:t> – 2, 4, 6, 8 and 10 – are divisible by two.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53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we try to divide 27 by two, though.... It’s not an even array.</a:t>
            </a:r>
            <a:r>
              <a:rPr lang="en-US" baseline="0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59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... Here are the twos facts on the numbers chart... Do you notice a pattern?   Does something repeat</a:t>
            </a:r>
            <a:r>
              <a:rPr lang="en-US" baseline="0" dirty="0"/>
              <a:t> itself?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380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we keep going with bigger numbers,</a:t>
            </a:r>
            <a:r>
              <a:rPr lang="en-US" baseline="0" dirty="0"/>
              <a:t> </a:t>
            </a:r>
            <a:r>
              <a:rPr lang="en-US" dirty="0"/>
              <a:t>does the pattern continue?   </a:t>
            </a:r>
          </a:p>
          <a:p>
            <a:r>
              <a:rPr lang="en-US" dirty="0"/>
              <a:t>These are all what are called “even” numbers</a:t>
            </a:r>
            <a:r>
              <a:rPr lang="en-US" baseline="0" dirty="0"/>
              <a:t> and ... They all end in 2, 4, 6, 8 or 0 – they all end in an even number.   </a:t>
            </a:r>
          </a:p>
          <a:p>
            <a:r>
              <a:rPr lang="en-US" baseline="0" dirty="0"/>
              <a:t>This is what *all* the multiples of two look like on the number chart.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does this work?   </a:t>
            </a:r>
          </a:p>
          <a:p>
            <a:r>
              <a:rPr lang="en-US" dirty="0"/>
              <a:t>Think about division as ... Repeated subtraction.   Look at 14.   </a:t>
            </a:r>
          </a:p>
          <a:p>
            <a:r>
              <a:rPr lang="en-US" dirty="0"/>
              <a:t> 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72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 x 2 is 14... I could take the twos away ... Two socks at a time ... I</a:t>
            </a:r>
            <a:r>
              <a:rPr lang="en-US" baseline="0" dirty="0"/>
              <a:t> can do that 1, 2, 3, 4, 5, 6, 7 times. </a:t>
            </a:r>
          </a:p>
          <a:p>
            <a:endParaRPr lang="en-US" baseline="0" dirty="0"/>
          </a:p>
          <a:p>
            <a:r>
              <a:rPr lang="en-US" baseline="0" dirty="0"/>
              <a:t>But ... If I just want to know *whether* I can split them into pairs... I can break them up.   I know 10  is 5 x 2, so BYE </a:t>
            </a:r>
            <a:r>
              <a:rPr lang="en-US" baseline="0" dirty="0" err="1"/>
              <a:t>BYE</a:t>
            </a:r>
            <a:r>
              <a:rPr lang="en-US" baseline="0" dirty="0"/>
              <a:t>!</a:t>
            </a:r>
          </a:p>
          <a:p>
            <a:r>
              <a:rPr lang="en-US" baseline="0" dirty="0"/>
              <a:t>4 are left... Since I can split them evenly, the whole number is even.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845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Once more with a bigger number:   74.   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8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9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2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8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7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1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7/19/2019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hyperlink" Target="http://www.resourceroom.net/" TargetMode="External"/><Relationship Id="rId7" Type="http://schemas.openxmlformats.org/officeDocument/2006/relationships/hyperlink" Target="mailto:sujones@parkland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e@resourceroom.net" TargetMode="Externa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creativecommons.org/licenses/by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84" y="685800"/>
            <a:ext cx="7467600" cy="4873752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5F28B1-70A8-462B-8877-5B2896511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77952"/>
            <a:ext cx="5181600" cy="518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12764"/>
            <a:ext cx="5328433" cy="532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99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81000"/>
            <a:ext cx="2133600" cy="13721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53198"/>
            <a:ext cx="2133600" cy="13721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971800"/>
            <a:ext cx="2133600" cy="13721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4114202"/>
            <a:ext cx="2133600" cy="137219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5332804"/>
            <a:ext cx="2133600" cy="13721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19399"/>
            <a:ext cx="2133600" cy="137219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1791597"/>
            <a:ext cx="2133600" cy="13721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450" y="3562839"/>
            <a:ext cx="2429214" cy="156231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6858000" y="151596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74</a:t>
            </a:r>
          </a:p>
        </p:txBody>
      </p:sp>
    </p:spTree>
    <p:extLst>
      <p:ext uri="{BB962C8B-B14F-4D97-AF65-F5344CB8AC3E}">
        <p14:creationId xmlns:p14="http://schemas.microsoft.com/office/powerpoint/2010/main" val="342168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-20472"/>
            <a:ext cx="4417274" cy="452080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876800" y="914400"/>
            <a:ext cx="4480714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 whole number </a:t>
            </a:r>
          </a:p>
          <a:p>
            <a:pPr algn="ctr"/>
            <a:r>
              <a:rPr lang="en-US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</a:t>
            </a:r>
            <a:r>
              <a:rPr lang="en-US" sz="4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 d</a:t>
            </a:r>
            <a:r>
              <a:rPr lang="en-US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ivisible by 2</a:t>
            </a:r>
          </a:p>
          <a:p>
            <a:pPr algn="ctr"/>
            <a:r>
              <a:rPr lang="en-US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</a:t>
            </a:r>
            <a:r>
              <a:rPr lang="en-US" sz="4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 the last digit</a:t>
            </a:r>
          </a:p>
          <a:p>
            <a:pPr algn="ctr"/>
            <a:r>
              <a:rPr lang="en-US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is</a:t>
            </a:r>
          </a:p>
          <a:p>
            <a:pPr algn="ctr"/>
            <a:r>
              <a:rPr lang="en-US" sz="48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2,4,6,8 or 0 </a:t>
            </a:r>
          </a:p>
        </p:txBody>
      </p:sp>
    </p:spTree>
    <p:extLst>
      <p:ext uri="{BB962C8B-B14F-4D97-AF65-F5344CB8AC3E}">
        <p14:creationId xmlns:p14="http://schemas.microsoft.com/office/powerpoint/2010/main" val="362915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you can download, share, &amp;/or change this if you: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7278"/>
            <a:ext cx="8229600" cy="3707529"/>
          </a:xfrm>
        </p:spPr>
        <p:txBody>
          <a:bodyPr>
            <a:noAutofit/>
          </a:bodyPr>
          <a:lstStyle/>
          <a:p>
            <a:r>
              <a:rPr lang="en-US" sz="1800" dirty="0"/>
              <a:t>Please attribute to Susan Jones with a link to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www.resourceroom.net</a:t>
            </a:r>
            <a:r>
              <a:rPr lang="en-US" sz="1800" dirty="0"/>
              <a:t> </a:t>
            </a:r>
          </a:p>
          <a:p>
            <a:r>
              <a:rPr lang="en-US" sz="1800" dirty="0"/>
              <a:t>This work is licensed under </a:t>
            </a:r>
            <a:r>
              <a:rPr lang="en-US" sz="1800" dirty="0">
                <a:hlinkClick r:id="rId4"/>
              </a:rPr>
              <a:t>https://creativecommons.org/licenses/by/4.0/</a:t>
            </a:r>
            <a:r>
              <a:rPr lang="en-US" sz="1800" dirty="0"/>
              <a:t>  </a:t>
            </a:r>
          </a:p>
          <a:p>
            <a:r>
              <a:rPr lang="en-US" sz="1800" dirty="0"/>
              <a:t>This license lets others modify work even for commercial purposes, as long as credit is given to me. See </a:t>
            </a:r>
            <a:r>
              <a:rPr lang="en-US" sz="1800" dirty="0">
                <a:hlinkClick r:id="rId5"/>
              </a:rPr>
              <a:t>https://creativecommons.org/licenses/</a:t>
            </a:r>
            <a:r>
              <a:rPr lang="en-US" sz="1800" dirty="0"/>
              <a:t>  for more information &amp; links to the license deed and legal code.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My email is </a:t>
            </a:r>
            <a:r>
              <a:rPr lang="en-US" sz="1800" dirty="0">
                <a:hlinkClick r:id="rId6"/>
              </a:rPr>
              <a:t>sue@resourceroom.net</a:t>
            </a:r>
            <a:r>
              <a:rPr lang="en-US" sz="1800" dirty="0"/>
              <a:t> </a:t>
            </a:r>
          </a:p>
          <a:p>
            <a:pPr>
              <a:buNone/>
            </a:pPr>
            <a:r>
              <a:rPr lang="en-US" sz="1800" dirty="0"/>
              <a:t>or </a:t>
            </a:r>
            <a:r>
              <a:rPr lang="en-US" sz="1800" dirty="0">
                <a:hlinkClick r:id="rId7"/>
              </a:rPr>
              <a:t>sujones@parkland.edu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5E9B-BC70-4C66-A4B5-1BCD3693A134}" type="datetime1">
              <a:rPr lang="en-US" smtClean="0"/>
              <a:pPr/>
              <a:t>7/19/2019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Sue Jones -- CC BY unless otherwise indicated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2" descr="http://i.creativecommons.org/l/by/3.0/88x31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6930" y="5410200"/>
            <a:ext cx="2294050" cy="80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7761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905000"/>
            <a:ext cx="786130" cy="1052963"/>
          </a:xfr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70" y="3124200"/>
            <a:ext cx="786130" cy="1052963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124200"/>
            <a:ext cx="786130" cy="1052963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70" y="4343400"/>
            <a:ext cx="786130" cy="1052963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4343400"/>
            <a:ext cx="786130" cy="1052963"/>
          </a:xfrm>
          <a:prstGeom prst="rect">
            <a:avLst/>
          </a:prstGeom>
        </p:spPr>
      </p:pic>
      <p:pic>
        <p:nvPicPr>
          <p:cNvPr id="10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915" y="2531387"/>
            <a:ext cx="786130" cy="1052963"/>
          </a:xfrm>
          <a:prstGeom prst="rect">
            <a:avLst/>
          </a:prstGeom>
        </p:spPr>
      </p:pic>
      <p:pic>
        <p:nvPicPr>
          <p:cNvPr id="11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045" y="2531387"/>
            <a:ext cx="786130" cy="1052963"/>
          </a:xfrm>
          <a:prstGeom prst="rect">
            <a:avLst/>
          </a:prstGeom>
        </p:spPr>
      </p:pic>
      <p:pic>
        <p:nvPicPr>
          <p:cNvPr id="12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270" y="3805451"/>
            <a:ext cx="786130" cy="1052963"/>
          </a:xfrm>
          <a:prstGeom prst="rect">
            <a:avLst/>
          </a:prstGeom>
        </p:spPr>
      </p:pic>
      <p:pic>
        <p:nvPicPr>
          <p:cNvPr id="13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805451"/>
            <a:ext cx="786130" cy="1052963"/>
          </a:xfrm>
          <a:prstGeom prst="rect">
            <a:avLst/>
          </a:prstGeom>
        </p:spPr>
      </p:pic>
      <p:pic>
        <p:nvPicPr>
          <p:cNvPr id="23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515" y="1905000"/>
            <a:ext cx="786130" cy="1052963"/>
          </a:xfrm>
          <a:prstGeom prst="rect">
            <a:avLst/>
          </a:prstGeom>
        </p:spPr>
      </p:pic>
      <p:pic>
        <p:nvPicPr>
          <p:cNvPr id="2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750230"/>
            <a:ext cx="786130" cy="1052963"/>
          </a:xfrm>
          <a:prstGeom prst="rect">
            <a:avLst/>
          </a:prstGeom>
        </p:spPr>
      </p:pic>
      <p:pic>
        <p:nvPicPr>
          <p:cNvPr id="25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070" y="2969430"/>
            <a:ext cx="786130" cy="1052963"/>
          </a:xfrm>
          <a:prstGeom prst="rect">
            <a:avLst/>
          </a:prstGeom>
        </p:spPr>
      </p:pic>
      <p:pic>
        <p:nvPicPr>
          <p:cNvPr id="2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969430"/>
            <a:ext cx="786130" cy="1052963"/>
          </a:xfrm>
          <a:prstGeom prst="rect">
            <a:avLst/>
          </a:prstGeom>
        </p:spPr>
      </p:pic>
      <p:pic>
        <p:nvPicPr>
          <p:cNvPr id="27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070" y="4188630"/>
            <a:ext cx="786130" cy="1052963"/>
          </a:xfrm>
          <a:prstGeom prst="rect">
            <a:avLst/>
          </a:prstGeom>
        </p:spPr>
      </p:pic>
      <p:pic>
        <p:nvPicPr>
          <p:cNvPr id="28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188630"/>
            <a:ext cx="786130" cy="1052963"/>
          </a:xfrm>
          <a:prstGeom prst="rect">
            <a:avLst/>
          </a:prstGeom>
        </p:spPr>
      </p:pic>
      <p:pic>
        <p:nvPicPr>
          <p:cNvPr id="29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115" y="2376617"/>
            <a:ext cx="786130" cy="1052963"/>
          </a:xfrm>
          <a:prstGeom prst="rect">
            <a:avLst/>
          </a:prstGeom>
        </p:spPr>
      </p:pic>
      <p:pic>
        <p:nvPicPr>
          <p:cNvPr id="30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4245" y="2376617"/>
            <a:ext cx="786130" cy="1052963"/>
          </a:xfrm>
          <a:prstGeom prst="rect">
            <a:avLst/>
          </a:prstGeom>
        </p:spPr>
      </p:pic>
      <p:pic>
        <p:nvPicPr>
          <p:cNvPr id="31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470" y="3650681"/>
            <a:ext cx="786130" cy="1052963"/>
          </a:xfrm>
          <a:prstGeom prst="rect">
            <a:avLst/>
          </a:prstGeom>
        </p:spPr>
      </p:pic>
      <p:pic>
        <p:nvPicPr>
          <p:cNvPr id="32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3650681"/>
            <a:ext cx="786130" cy="1052963"/>
          </a:xfrm>
          <a:prstGeom prst="rect">
            <a:avLst/>
          </a:prstGeom>
        </p:spPr>
      </p:pic>
      <p:pic>
        <p:nvPicPr>
          <p:cNvPr id="33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3715" y="1750230"/>
            <a:ext cx="786130" cy="105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1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4129487" y="1993168"/>
            <a:ext cx="1046294" cy="459203"/>
            <a:chOff x="628650" y="1905000"/>
            <a:chExt cx="1046294" cy="459203"/>
          </a:xfrm>
        </p:grpSpPr>
        <p:sp>
          <p:nvSpPr>
            <p:cNvPr id="9" name="Oval 8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195591" y="2037252"/>
            <a:ext cx="1046294" cy="459203"/>
            <a:chOff x="628650" y="1905000"/>
            <a:chExt cx="1046294" cy="459203"/>
          </a:xfrm>
        </p:grpSpPr>
        <p:sp>
          <p:nvSpPr>
            <p:cNvPr id="14" name="Oval 13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209097" y="2624810"/>
            <a:ext cx="1046294" cy="459203"/>
            <a:chOff x="628650" y="1905000"/>
            <a:chExt cx="1046294" cy="459203"/>
          </a:xfrm>
        </p:grpSpPr>
        <p:sp>
          <p:nvSpPr>
            <p:cNvPr id="17" name="Oval 16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129487" y="2558684"/>
            <a:ext cx="1046294" cy="459203"/>
            <a:chOff x="628650" y="1905000"/>
            <a:chExt cx="1046294" cy="459203"/>
          </a:xfrm>
        </p:grpSpPr>
        <p:sp>
          <p:nvSpPr>
            <p:cNvPr id="20" name="Oval 19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26230" y="1971126"/>
            <a:ext cx="1046294" cy="459203"/>
            <a:chOff x="628650" y="1905000"/>
            <a:chExt cx="1046294" cy="459203"/>
          </a:xfrm>
        </p:grpSpPr>
        <p:sp>
          <p:nvSpPr>
            <p:cNvPr id="23" name="Oval 22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129487" y="3297718"/>
            <a:ext cx="1046294" cy="459203"/>
            <a:chOff x="628650" y="1905000"/>
            <a:chExt cx="1046294" cy="459203"/>
          </a:xfrm>
        </p:grpSpPr>
        <p:sp>
          <p:nvSpPr>
            <p:cNvPr id="26" name="Oval 25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796971" y="2015210"/>
            <a:ext cx="1046294" cy="459203"/>
            <a:chOff x="628650" y="1905000"/>
            <a:chExt cx="1046294" cy="459203"/>
          </a:xfrm>
        </p:grpSpPr>
        <p:sp>
          <p:nvSpPr>
            <p:cNvPr id="29" name="Oval 28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796971" y="2580726"/>
            <a:ext cx="1046294" cy="459203"/>
            <a:chOff x="628650" y="1905000"/>
            <a:chExt cx="1046294" cy="459203"/>
          </a:xfrm>
        </p:grpSpPr>
        <p:sp>
          <p:nvSpPr>
            <p:cNvPr id="32" name="Oval 31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796971" y="3333789"/>
            <a:ext cx="1046294" cy="459203"/>
            <a:chOff x="628650" y="1905000"/>
            <a:chExt cx="1046294" cy="459203"/>
          </a:xfrm>
        </p:grpSpPr>
        <p:sp>
          <p:nvSpPr>
            <p:cNvPr id="35" name="Oval 34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796971" y="3962290"/>
            <a:ext cx="1046294" cy="459203"/>
            <a:chOff x="628650" y="1905000"/>
            <a:chExt cx="1046294" cy="459203"/>
          </a:xfrm>
        </p:grpSpPr>
        <p:sp>
          <p:nvSpPr>
            <p:cNvPr id="38" name="Oval 37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546613" y="1993168"/>
            <a:ext cx="1046294" cy="459203"/>
            <a:chOff x="628650" y="1905000"/>
            <a:chExt cx="1046294" cy="459203"/>
          </a:xfrm>
        </p:grpSpPr>
        <p:sp>
          <p:nvSpPr>
            <p:cNvPr id="41" name="Oval 40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546613" y="2558684"/>
            <a:ext cx="1046294" cy="459203"/>
            <a:chOff x="628650" y="1905000"/>
            <a:chExt cx="1046294" cy="459203"/>
          </a:xfrm>
        </p:grpSpPr>
        <p:sp>
          <p:nvSpPr>
            <p:cNvPr id="44" name="Oval 43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568293" y="3333789"/>
            <a:ext cx="1046294" cy="459203"/>
            <a:chOff x="628650" y="1905000"/>
            <a:chExt cx="1046294" cy="459203"/>
          </a:xfrm>
        </p:grpSpPr>
        <p:sp>
          <p:nvSpPr>
            <p:cNvPr id="47" name="Oval 46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7568293" y="3962290"/>
            <a:ext cx="1046294" cy="459203"/>
            <a:chOff x="628650" y="1905000"/>
            <a:chExt cx="1046294" cy="459203"/>
          </a:xfrm>
        </p:grpSpPr>
        <p:sp>
          <p:nvSpPr>
            <p:cNvPr id="50" name="Oval 49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568293" y="4612833"/>
            <a:ext cx="1046294" cy="459203"/>
            <a:chOff x="628650" y="1905000"/>
            <a:chExt cx="1046294" cy="459203"/>
          </a:xfrm>
        </p:grpSpPr>
        <p:sp>
          <p:nvSpPr>
            <p:cNvPr id="53" name="Oval 52"/>
            <p:cNvSpPr/>
            <p:nvPr/>
          </p:nvSpPr>
          <p:spPr>
            <a:xfrm>
              <a:off x="628650" y="1905000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237783" y="1927042"/>
              <a:ext cx="437161" cy="437161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526230" y="3361681"/>
                <a:ext cx="1399742" cy="14064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3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3600" dirty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30" y="3361681"/>
                <a:ext cx="1399742" cy="14064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7505791" y="5428250"/>
                <a:ext cx="1282723" cy="14297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dirty="0"/>
                  <a:t>5</a:t>
                </a:r>
              </a:p>
              <a:p>
                <a:endParaRPr lang="en-US" sz="3600" b="1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791" y="5428250"/>
                <a:ext cx="1282723" cy="1429750"/>
              </a:xfrm>
              <a:prstGeom prst="rect">
                <a:avLst/>
              </a:prstGeom>
              <a:blipFill rotWithShape="0">
                <a:blip r:embed="rId4"/>
                <a:stretch>
                  <a:fillRect r="-13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744810" y="1002303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487581" y="985567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378177" y="99621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015551" y="985567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60" name="Rectangle 59"/>
          <p:cNvSpPr/>
          <p:nvPr/>
        </p:nvSpPr>
        <p:spPr>
          <a:xfrm>
            <a:off x="7370517" y="98765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56626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609600"/>
            <a:ext cx="4695825" cy="9715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676507" y="5257800"/>
                <a:ext cx="1930337" cy="1983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dirty="0"/>
                  <a:t>13 ½</a:t>
                </a:r>
              </a:p>
              <a:p>
                <a:endParaRPr lang="en-US" sz="3600" dirty="0"/>
              </a:p>
              <a:p>
                <a:endParaRPr lang="en-US" sz="3600" b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507" y="5257800"/>
                <a:ext cx="1930337" cy="1983748"/>
              </a:xfrm>
              <a:prstGeom prst="rect">
                <a:avLst/>
              </a:prstGeom>
              <a:blipFill rotWithShape="0">
                <a:blip r:embed="rId4"/>
                <a:stretch>
                  <a:fillRect r="-8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517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-35257"/>
            <a:ext cx="67009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417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526" y="0"/>
            <a:ext cx="6700947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526" y="0"/>
            <a:ext cx="67009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61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526" y="0"/>
            <a:ext cx="6700947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526" y="0"/>
            <a:ext cx="6700947" cy="6858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200400" y="1143000"/>
            <a:ext cx="609600" cy="7267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53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762000" y="2819400"/>
            <a:ext cx="1542045" cy="1126035"/>
            <a:chOff x="990600" y="1831928"/>
            <a:chExt cx="1542045" cy="1126035"/>
          </a:xfrm>
        </p:grpSpPr>
        <p:pic>
          <p:nvPicPr>
            <p:cNvPr id="10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6515" y="1905000"/>
              <a:ext cx="786130" cy="1052963"/>
            </a:xfrm>
            <a:prstGeom prst="rect">
              <a:avLst/>
            </a:prstGeom>
          </p:spPr>
        </p:pic>
        <p:pic>
          <p:nvPicPr>
            <p:cNvPr id="14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00" y="1831928"/>
              <a:ext cx="786130" cy="1052963"/>
            </a:xfrm>
            <a:prstGeom prst="rect">
              <a:avLst/>
            </a:prstGeom>
          </p:spPr>
        </p:pic>
      </p:grpSp>
      <p:grpSp>
        <p:nvGrpSpPr>
          <p:cNvPr id="18" name="Group 17"/>
          <p:cNvGrpSpPr/>
          <p:nvPr/>
        </p:nvGrpSpPr>
        <p:grpSpPr>
          <a:xfrm>
            <a:off x="609600" y="1524000"/>
            <a:ext cx="1542045" cy="1126035"/>
            <a:chOff x="990600" y="1831928"/>
            <a:chExt cx="1542045" cy="1126035"/>
          </a:xfrm>
        </p:grpSpPr>
        <p:pic>
          <p:nvPicPr>
            <p:cNvPr id="19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6515" y="1905000"/>
              <a:ext cx="786130" cy="1052963"/>
            </a:xfrm>
            <a:prstGeom prst="rect">
              <a:avLst/>
            </a:prstGeom>
          </p:spPr>
        </p:pic>
        <p:pic>
          <p:nvPicPr>
            <p:cNvPr id="20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00" y="1831928"/>
              <a:ext cx="786130" cy="1052963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844625" y="4058218"/>
            <a:ext cx="1542045" cy="1126035"/>
            <a:chOff x="990600" y="1831928"/>
            <a:chExt cx="1542045" cy="1126035"/>
          </a:xfrm>
        </p:grpSpPr>
        <p:pic>
          <p:nvPicPr>
            <p:cNvPr id="22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6515" y="1905000"/>
              <a:ext cx="786130" cy="1052963"/>
            </a:xfrm>
            <a:prstGeom prst="rect">
              <a:avLst/>
            </a:prstGeom>
          </p:spPr>
        </p:pic>
        <p:pic>
          <p:nvPicPr>
            <p:cNvPr id="23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00" y="1831928"/>
              <a:ext cx="786130" cy="1052963"/>
            </a:xfrm>
            <a:prstGeom prst="rect">
              <a:avLst/>
            </a:prstGeom>
          </p:spPr>
        </p:pic>
      </p:grpSp>
      <p:grpSp>
        <p:nvGrpSpPr>
          <p:cNvPr id="24" name="Group 23"/>
          <p:cNvGrpSpPr/>
          <p:nvPr/>
        </p:nvGrpSpPr>
        <p:grpSpPr>
          <a:xfrm>
            <a:off x="2514600" y="2222689"/>
            <a:ext cx="1542045" cy="1126035"/>
            <a:chOff x="990600" y="1831928"/>
            <a:chExt cx="1542045" cy="1126035"/>
          </a:xfrm>
        </p:grpSpPr>
        <p:pic>
          <p:nvPicPr>
            <p:cNvPr id="25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6515" y="1905000"/>
              <a:ext cx="786130" cy="1052963"/>
            </a:xfrm>
            <a:prstGeom prst="rect">
              <a:avLst/>
            </a:prstGeom>
          </p:spPr>
        </p:pic>
        <p:pic>
          <p:nvPicPr>
            <p:cNvPr id="26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00" y="1831928"/>
              <a:ext cx="786130" cy="1052963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2667000" y="3458664"/>
            <a:ext cx="1542045" cy="1126035"/>
            <a:chOff x="990600" y="1831928"/>
            <a:chExt cx="1542045" cy="1126035"/>
          </a:xfrm>
        </p:grpSpPr>
        <p:pic>
          <p:nvPicPr>
            <p:cNvPr id="28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6515" y="1905000"/>
              <a:ext cx="786130" cy="1052963"/>
            </a:xfrm>
            <a:prstGeom prst="rect">
              <a:avLst/>
            </a:prstGeom>
          </p:spPr>
        </p:pic>
        <p:pic>
          <p:nvPicPr>
            <p:cNvPr id="29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00" y="1831928"/>
              <a:ext cx="786130" cy="1052963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5791200" y="1450928"/>
            <a:ext cx="1542045" cy="1126035"/>
            <a:chOff x="990600" y="1831928"/>
            <a:chExt cx="1542045" cy="1126035"/>
          </a:xfrm>
        </p:grpSpPr>
        <p:pic>
          <p:nvPicPr>
            <p:cNvPr id="31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6515" y="1905000"/>
              <a:ext cx="786130" cy="1052963"/>
            </a:xfrm>
            <a:prstGeom prst="rect">
              <a:avLst/>
            </a:prstGeom>
          </p:spPr>
        </p:pic>
        <p:pic>
          <p:nvPicPr>
            <p:cNvPr id="32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00" y="1831928"/>
              <a:ext cx="786130" cy="1052963"/>
            </a:xfrm>
            <a:prstGeom prst="rect">
              <a:avLst/>
            </a:prstGeom>
          </p:spPr>
        </p:pic>
      </p:grpSp>
      <p:grpSp>
        <p:nvGrpSpPr>
          <p:cNvPr id="33" name="Group 32"/>
          <p:cNvGrpSpPr/>
          <p:nvPr/>
        </p:nvGrpSpPr>
        <p:grpSpPr>
          <a:xfrm>
            <a:off x="5806307" y="2712634"/>
            <a:ext cx="1542045" cy="1126035"/>
            <a:chOff x="990600" y="1831928"/>
            <a:chExt cx="1542045" cy="1126035"/>
          </a:xfrm>
        </p:grpSpPr>
        <p:pic>
          <p:nvPicPr>
            <p:cNvPr id="34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6515" y="1905000"/>
              <a:ext cx="786130" cy="1052963"/>
            </a:xfrm>
            <a:prstGeom prst="rect">
              <a:avLst/>
            </a:prstGeom>
          </p:spPr>
        </p:pic>
        <p:pic>
          <p:nvPicPr>
            <p:cNvPr id="35" name="Content Placeholder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0600" y="1831928"/>
              <a:ext cx="786130" cy="1052963"/>
            </a:xfrm>
            <a:prstGeom prst="rect">
              <a:avLst/>
            </a:prstGeom>
          </p:spPr>
        </p:pic>
      </p:grpSp>
      <p:sp>
        <p:nvSpPr>
          <p:cNvPr id="36" name="Rectangle 35"/>
          <p:cNvSpPr/>
          <p:nvPr/>
        </p:nvSpPr>
        <p:spPr>
          <a:xfrm>
            <a:off x="2710582" y="5562600"/>
            <a:ext cx="3257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 = 10 + 4</a:t>
            </a:r>
          </a:p>
        </p:txBody>
      </p:sp>
    </p:spTree>
    <p:extLst>
      <p:ext uri="{BB962C8B-B14F-4D97-AF65-F5344CB8AC3E}">
        <p14:creationId xmlns:p14="http://schemas.microsoft.com/office/powerpoint/2010/main" val="421287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526" y="0"/>
            <a:ext cx="6700947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526" y="0"/>
            <a:ext cx="6700947" cy="685800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200400" y="4876800"/>
            <a:ext cx="609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06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27121</TotalTime>
  <Words>655</Words>
  <Application>Microsoft Office PowerPoint</Application>
  <PresentationFormat>On-screen Show (4:3)</PresentationFormat>
  <Paragraphs>76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Yes, you can download, share, &amp;/or change this if you: </vt:lpstr>
    </vt:vector>
  </TitlesOfParts>
  <Company>Parkland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Multiplication</dc:title>
  <dc:creator>SUJones</dc:creator>
  <cp:lastModifiedBy>Me</cp:lastModifiedBy>
  <cp:revision>1421</cp:revision>
  <dcterms:created xsi:type="dcterms:W3CDTF">2010-03-22T14:38:20Z</dcterms:created>
  <dcterms:modified xsi:type="dcterms:W3CDTF">2019-07-19T19:48:54Z</dcterms:modified>
</cp:coreProperties>
</file>