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4" r:id="rId2"/>
    <p:sldId id="412" r:id="rId3"/>
    <p:sldId id="414" r:id="rId4"/>
    <p:sldId id="405" r:id="rId5"/>
    <p:sldId id="407" r:id="rId6"/>
    <p:sldId id="406" r:id="rId7"/>
    <p:sldId id="408" r:id="rId8"/>
    <p:sldId id="409" r:id="rId9"/>
    <p:sldId id="410" r:id="rId10"/>
    <p:sldId id="411" r:id="rId11"/>
    <p:sldId id="274" r:id="rId12"/>
    <p:sldId id="4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6" autoAdjust="0"/>
    <p:restoredTop sz="74290" autoAdjust="0"/>
  </p:normalViewPr>
  <p:slideViewPr>
    <p:cSldViewPr>
      <p:cViewPr varScale="1">
        <p:scale>
          <a:sx n="68" d="100"/>
          <a:sy n="68" d="100"/>
        </p:scale>
        <p:origin x="205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375BA-50DF-4517-8098-9DCA4110FB2F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7CB8A-9C3D-416C-AAC8-38FF95D7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3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tackle the first row and column on the chart:   the zeroes.   NOTE:   I REVISED THIS BAD BOY AFTER MAKING THE FIRST VIDEO.  </a:t>
            </a:r>
            <a:r>
              <a:rPr lang="en-US"/>
              <a:t>WHATEVER.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2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Okay 21 facts down… 100 to go.    99 if you remember 5 x 5 is 25…   We’ll tackle 19 more in the next one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54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8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think about multiplication is as repeated addition. </a:t>
            </a:r>
          </a:p>
          <a:p>
            <a:r>
              <a:rPr lang="en-US" dirty="0"/>
              <a:t>So, at MEC school, </a:t>
            </a:r>
            <a:r>
              <a:rPr lang="en-US" dirty="0" err="1"/>
              <a:t>Furley</a:t>
            </a:r>
            <a:r>
              <a:rPr lang="en-US" dirty="0"/>
              <a:t> rides his bike 5 miles a day to get to school and back.   Half of 5 is 2</a:t>
            </a:r>
            <a:r>
              <a:rPr lang="en-US" baseline="0" dirty="0"/>
              <a:t> and a half--- I put the </a:t>
            </a:r>
            <a:r>
              <a:rPr lang="en-US" dirty="0"/>
              <a:t>number line up there in case you’re curious about how that works</a:t>
            </a:r>
            <a:r>
              <a:rPr lang="en-US" baseline="0" dirty="0"/>
              <a:t> but if that doesn’t make sense yet, don’t worry about it.   We’ll learn more about fractions later.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notice about the answers to the zeroes multiplication facts?      </a:t>
            </a:r>
          </a:p>
          <a:p>
            <a:r>
              <a:rPr lang="en-US" dirty="0"/>
              <a:t>Let’s talk about why this is true.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8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think about multiplication is as repeated addition. </a:t>
            </a:r>
          </a:p>
          <a:p>
            <a:r>
              <a:rPr lang="en-US" dirty="0"/>
              <a:t>So, at MEC school, </a:t>
            </a:r>
            <a:r>
              <a:rPr lang="en-US" dirty="0" err="1"/>
              <a:t>Furley</a:t>
            </a:r>
            <a:r>
              <a:rPr lang="en-US" dirty="0"/>
              <a:t> rides his bike 5 miles a day to get to school and back.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He goes to school five days a week… so each day he’s riding 5 miles.   </a:t>
            </a:r>
          </a:p>
          <a:p>
            <a:r>
              <a:rPr lang="en-US" dirty="0"/>
              <a:t>We can count each mile…. One at a time… which would take a while.  In our minds,  we can  make the jump five times:   5 + 5 + 5 + 5 + 5 … to get to 25.   Five times five is 25…..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2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We can do that with anything we do more than once …. Even if we’re doing NOTHING again and again.   </a:t>
            </a:r>
          </a:p>
          <a:p>
            <a:r>
              <a:rPr lang="en-US" dirty="0" err="1"/>
              <a:t>Mizea</a:t>
            </a:r>
            <a:r>
              <a:rPr lang="en-US" dirty="0"/>
              <a:t> (rhymes with Isaiah)  actually lives in the little apartment they created upstairs on the second floor.   They’re in an old school building – but only 45 students so the second floor was empty… </a:t>
            </a:r>
          </a:p>
          <a:p>
            <a:r>
              <a:rPr lang="en-US" dirty="0"/>
              <a:t>So… we could add 0 + 0 + 0 + 0 + 0 … and realize that </a:t>
            </a:r>
            <a:r>
              <a:rPr lang="en-US" dirty="0" err="1"/>
              <a:t>Mizea</a:t>
            </a:r>
            <a:r>
              <a:rPr lang="en-US" dirty="0"/>
              <a:t> … doesn’t have to ride any miles. 5 x 0 is 0.    </a:t>
            </a:r>
          </a:p>
          <a:p>
            <a:r>
              <a:rPr lang="en-US" dirty="0"/>
              <a:t>Guess what?   It doesn’t matter how many times you do nothing…. It’s still… nothing. 0 times a million is zero. </a:t>
            </a:r>
          </a:p>
          <a:p>
            <a:endParaRPr lang="en-US" dirty="0"/>
          </a:p>
          <a:p>
            <a:r>
              <a:rPr lang="en-US" dirty="0"/>
              <a:t>It doesn’t matter how big your idea is – maybe you wanted to ride 300 miles – but if you didn’t ride, you didn’t ride.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63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doesn’t matter what you think about doing… if you don’t do it, you’re still at zero.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8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So… we’ve seen three ways to show multiplication:   repeated addition and on a number line and as a multiplication expression. </a:t>
            </a:r>
          </a:p>
          <a:p>
            <a:r>
              <a:rPr lang="en-US" dirty="0"/>
              <a:t>They are all different ways of saying “zero.”     Anything times zero is … zero!!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surprise… the answers are all… zero   -- oh, and 5 x 5 is still 25.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AE79-A3E7-4290-B980-99C093F20A22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884B-EE9E-44C7-9E6E-7A18BF18F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B53B-CA56-46E8-98AA-684D2B46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Times Tables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873B0C-5C33-4119-B1E2-589696A8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7D968B-2AF5-462F-87CE-325878913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477000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0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E6CC-7224-4BA1-BA04-1B6D163D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4C6CFC-035E-4018-80CF-E59C2F828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2771664" cy="2819400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2814822" cy="2819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3429000"/>
            <a:ext cx="470000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824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24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1739596" cy="1530116"/>
          </a:xfrm>
        </p:spPr>
      </p:pic>
      <p:cxnSp>
        <p:nvCxnSpPr>
          <p:cNvPr id="8" name="Curved Connector 7"/>
          <p:cNvCxnSpPr/>
          <p:nvPr/>
        </p:nvCxnSpPr>
        <p:spPr>
          <a:xfrm flipV="1">
            <a:off x="2743200" y="2004218"/>
            <a:ext cx="3455747" cy="7773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 flipV="1">
            <a:off x="2899166" y="2499251"/>
            <a:ext cx="3200400" cy="46808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95577" y="1773386"/>
            <a:ext cx="14141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½  miles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64915" y="2967335"/>
            <a:ext cx="14141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½  miles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68813" y="4591135"/>
            <a:ext cx="2535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947" y="1787276"/>
            <a:ext cx="930797" cy="1060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860" y="3965863"/>
            <a:ext cx="7210425" cy="9429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602390" y="3487864"/>
            <a:ext cx="34971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Total 5 miles for round trip</a:t>
            </a:r>
          </a:p>
        </p:txBody>
      </p:sp>
      <p:sp>
        <p:nvSpPr>
          <p:cNvPr id="14" name="Freeform 13"/>
          <p:cNvSpPr/>
          <p:nvPr/>
        </p:nvSpPr>
        <p:spPr>
          <a:xfrm>
            <a:off x="1265274" y="4859079"/>
            <a:ext cx="6209414" cy="127591"/>
          </a:xfrm>
          <a:custGeom>
            <a:avLst/>
            <a:gdLst>
              <a:gd name="connsiteX0" fmla="*/ 0 w 6209414"/>
              <a:gd name="connsiteY0" fmla="*/ 63795 h 127591"/>
              <a:gd name="connsiteX1" fmla="*/ 63796 w 6209414"/>
              <a:gd name="connsiteY1" fmla="*/ 53163 h 127591"/>
              <a:gd name="connsiteX2" fmla="*/ 116959 w 6209414"/>
              <a:gd name="connsiteY2" fmla="*/ 31898 h 127591"/>
              <a:gd name="connsiteX3" fmla="*/ 1275907 w 6209414"/>
              <a:gd name="connsiteY3" fmla="*/ 42530 h 127591"/>
              <a:gd name="connsiteX4" fmla="*/ 1318438 w 6209414"/>
              <a:gd name="connsiteY4" fmla="*/ 53163 h 127591"/>
              <a:gd name="connsiteX5" fmla="*/ 1371600 w 6209414"/>
              <a:gd name="connsiteY5" fmla="*/ 74428 h 127591"/>
              <a:gd name="connsiteX6" fmla="*/ 1605517 w 6209414"/>
              <a:gd name="connsiteY6" fmla="*/ 95693 h 127591"/>
              <a:gd name="connsiteX7" fmla="*/ 1669312 w 6209414"/>
              <a:gd name="connsiteY7" fmla="*/ 116958 h 127591"/>
              <a:gd name="connsiteX8" fmla="*/ 1733107 w 6209414"/>
              <a:gd name="connsiteY8" fmla="*/ 127591 h 127591"/>
              <a:gd name="connsiteX9" fmla="*/ 2381693 w 6209414"/>
              <a:gd name="connsiteY9" fmla="*/ 116958 h 127591"/>
              <a:gd name="connsiteX10" fmla="*/ 2477386 w 6209414"/>
              <a:gd name="connsiteY10" fmla="*/ 95693 h 127591"/>
              <a:gd name="connsiteX11" fmla="*/ 2509284 w 6209414"/>
              <a:gd name="connsiteY11" fmla="*/ 85061 h 127591"/>
              <a:gd name="connsiteX12" fmla="*/ 2923954 w 6209414"/>
              <a:gd name="connsiteY12" fmla="*/ 95693 h 127591"/>
              <a:gd name="connsiteX13" fmla="*/ 3051545 w 6209414"/>
              <a:gd name="connsiteY13" fmla="*/ 63795 h 127591"/>
              <a:gd name="connsiteX14" fmla="*/ 3019647 w 6209414"/>
              <a:gd name="connsiteY14" fmla="*/ 0 h 127591"/>
              <a:gd name="connsiteX15" fmla="*/ 3030279 w 6209414"/>
              <a:gd name="connsiteY15" fmla="*/ 31898 h 127591"/>
              <a:gd name="connsiteX16" fmla="*/ 3083442 w 6209414"/>
              <a:gd name="connsiteY16" fmla="*/ 95693 h 127591"/>
              <a:gd name="connsiteX17" fmla="*/ 5826642 w 6209414"/>
              <a:gd name="connsiteY17" fmla="*/ 85061 h 127591"/>
              <a:gd name="connsiteX18" fmla="*/ 6209414 w 6209414"/>
              <a:gd name="connsiteY18" fmla="*/ 74428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09414" h="127591">
                <a:moveTo>
                  <a:pt x="0" y="63795"/>
                </a:moveTo>
                <a:cubicBezTo>
                  <a:pt x="21265" y="60251"/>
                  <a:pt x="42997" y="58835"/>
                  <a:pt x="63796" y="53163"/>
                </a:cubicBezTo>
                <a:cubicBezTo>
                  <a:pt x="82210" y="48141"/>
                  <a:pt x="97874" y="32065"/>
                  <a:pt x="116959" y="31898"/>
                </a:cubicBezTo>
                <a:lnTo>
                  <a:pt x="1275907" y="42530"/>
                </a:lnTo>
                <a:cubicBezTo>
                  <a:pt x="1290084" y="46074"/>
                  <a:pt x="1304575" y="48542"/>
                  <a:pt x="1318438" y="53163"/>
                </a:cubicBezTo>
                <a:cubicBezTo>
                  <a:pt x="1336544" y="59199"/>
                  <a:pt x="1353187" y="69406"/>
                  <a:pt x="1371600" y="74428"/>
                </a:cubicBezTo>
                <a:cubicBezTo>
                  <a:pt x="1430983" y="90624"/>
                  <a:pt x="1573213" y="93674"/>
                  <a:pt x="1605517" y="95693"/>
                </a:cubicBezTo>
                <a:cubicBezTo>
                  <a:pt x="1626782" y="102781"/>
                  <a:pt x="1647566" y="111521"/>
                  <a:pt x="1669312" y="116958"/>
                </a:cubicBezTo>
                <a:cubicBezTo>
                  <a:pt x="1690227" y="122187"/>
                  <a:pt x="1711549" y="127591"/>
                  <a:pt x="1733107" y="127591"/>
                </a:cubicBezTo>
                <a:cubicBezTo>
                  <a:pt x="1949331" y="127591"/>
                  <a:pt x="2165498" y="120502"/>
                  <a:pt x="2381693" y="116958"/>
                </a:cubicBezTo>
                <a:cubicBezTo>
                  <a:pt x="2453500" y="93024"/>
                  <a:pt x="2365110" y="120643"/>
                  <a:pt x="2477386" y="95693"/>
                </a:cubicBezTo>
                <a:cubicBezTo>
                  <a:pt x="2488327" y="93262"/>
                  <a:pt x="2498651" y="88605"/>
                  <a:pt x="2509284" y="85061"/>
                </a:cubicBezTo>
                <a:cubicBezTo>
                  <a:pt x="2647507" y="88605"/>
                  <a:pt x="2785685" y="95693"/>
                  <a:pt x="2923954" y="95693"/>
                </a:cubicBezTo>
                <a:cubicBezTo>
                  <a:pt x="3094155" y="95693"/>
                  <a:pt x="3105698" y="117950"/>
                  <a:pt x="3051545" y="63795"/>
                </a:cubicBezTo>
                <a:cubicBezTo>
                  <a:pt x="3048923" y="55930"/>
                  <a:pt x="3033387" y="0"/>
                  <a:pt x="3019647" y="0"/>
                </a:cubicBezTo>
                <a:cubicBezTo>
                  <a:pt x="3008439" y="0"/>
                  <a:pt x="3026735" y="21265"/>
                  <a:pt x="3030279" y="31898"/>
                </a:cubicBezTo>
                <a:cubicBezTo>
                  <a:pt x="3050364" y="192568"/>
                  <a:pt x="3011202" y="96520"/>
                  <a:pt x="3083442" y="95693"/>
                </a:cubicBezTo>
                <a:lnTo>
                  <a:pt x="5826642" y="85061"/>
                </a:lnTo>
                <a:lnTo>
                  <a:pt x="6209414" y="7442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29819" y="4816549"/>
            <a:ext cx="39201" cy="127591"/>
          </a:xfrm>
          <a:custGeom>
            <a:avLst/>
            <a:gdLst>
              <a:gd name="connsiteX0" fmla="*/ 12972 w 39201"/>
              <a:gd name="connsiteY0" fmla="*/ 127591 h 127591"/>
              <a:gd name="connsiteX1" fmla="*/ 2339 w 39201"/>
              <a:gd name="connsiteY1" fmla="*/ 74428 h 127591"/>
              <a:gd name="connsiteX2" fmla="*/ 34237 w 39201"/>
              <a:gd name="connsiteY2" fmla="*/ 85060 h 127591"/>
              <a:gd name="connsiteX3" fmla="*/ 34237 w 39201"/>
              <a:gd name="connsiteY3" fmla="*/ 0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01" h="127591">
                <a:moveTo>
                  <a:pt x="12972" y="127591"/>
                </a:moveTo>
                <a:cubicBezTo>
                  <a:pt x="9428" y="109870"/>
                  <a:pt x="-5743" y="90592"/>
                  <a:pt x="2339" y="74428"/>
                </a:cubicBezTo>
                <a:cubicBezTo>
                  <a:pt x="7351" y="64403"/>
                  <a:pt x="29822" y="95362"/>
                  <a:pt x="34237" y="85060"/>
                </a:cubicBezTo>
                <a:cubicBezTo>
                  <a:pt x="45406" y="58999"/>
                  <a:pt x="34237" y="28353"/>
                  <a:pt x="3423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92" y="1600200"/>
            <a:ext cx="4518615" cy="4525963"/>
          </a:xfrm>
        </p:spPr>
      </p:pic>
    </p:spTree>
    <p:extLst>
      <p:ext uri="{BB962C8B-B14F-4D97-AF65-F5344CB8AC3E}">
        <p14:creationId xmlns:p14="http://schemas.microsoft.com/office/powerpoint/2010/main" val="387245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as repeated addition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1739596" cy="1530116"/>
          </a:xfrm>
        </p:spPr>
      </p:pic>
      <p:sp>
        <p:nvSpPr>
          <p:cNvPr id="15" name="Rectangle 14"/>
          <p:cNvSpPr/>
          <p:nvPr/>
        </p:nvSpPr>
        <p:spPr>
          <a:xfrm>
            <a:off x="2768813" y="4591135"/>
            <a:ext cx="2535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947" y="1787276"/>
            <a:ext cx="930797" cy="10604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895611" y="2899483"/>
            <a:ext cx="2826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miles for round trip</a:t>
            </a:r>
          </a:p>
        </p:txBody>
      </p:sp>
      <p:sp>
        <p:nvSpPr>
          <p:cNvPr id="18" name="Freeform 17"/>
          <p:cNvSpPr/>
          <p:nvPr/>
        </p:nvSpPr>
        <p:spPr>
          <a:xfrm>
            <a:off x="7429819" y="4816549"/>
            <a:ext cx="39201" cy="127591"/>
          </a:xfrm>
          <a:custGeom>
            <a:avLst/>
            <a:gdLst>
              <a:gd name="connsiteX0" fmla="*/ 12972 w 39201"/>
              <a:gd name="connsiteY0" fmla="*/ 127591 h 127591"/>
              <a:gd name="connsiteX1" fmla="*/ 2339 w 39201"/>
              <a:gd name="connsiteY1" fmla="*/ 74428 h 127591"/>
              <a:gd name="connsiteX2" fmla="*/ 34237 w 39201"/>
              <a:gd name="connsiteY2" fmla="*/ 85060 h 127591"/>
              <a:gd name="connsiteX3" fmla="*/ 34237 w 39201"/>
              <a:gd name="connsiteY3" fmla="*/ 0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01" h="127591">
                <a:moveTo>
                  <a:pt x="12972" y="127591"/>
                </a:moveTo>
                <a:cubicBezTo>
                  <a:pt x="9428" y="109870"/>
                  <a:pt x="-5743" y="90592"/>
                  <a:pt x="2339" y="74428"/>
                </a:cubicBezTo>
                <a:cubicBezTo>
                  <a:pt x="7351" y="64403"/>
                  <a:pt x="29822" y="95362"/>
                  <a:pt x="34237" y="85060"/>
                </a:cubicBezTo>
                <a:cubicBezTo>
                  <a:pt x="45406" y="58999"/>
                  <a:pt x="34237" y="28353"/>
                  <a:pt x="3423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158409" y="1839433"/>
            <a:ext cx="3753293" cy="874710"/>
          </a:xfrm>
          <a:custGeom>
            <a:avLst/>
            <a:gdLst>
              <a:gd name="connsiteX0" fmla="*/ 3625703 w 3753293"/>
              <a:gd name="connsiteY0" fmla="*/ 10632 h 874710"/>
              <a:gd name="connsiteX1" fmla="*/ 2668772 w 3753293"/>
              <a:gd name="connsiteY1" fmla="*/ 0 h 874710"/>
              <a:gd name="connsiteX2" fmla="*/ 1669312 w 3753293"/>
              <a:gd name="connsiteY2" fmla="*/ 10632 h 874710"/>
              <a:gd name="connsiteX3" fmla="*/ 1562986 w 3753293"/>
              <a:gd name="connsiteY3" fmla="*/ 21265 h 874710"/>
              <a:gd name="connsiteX4" fmla="*/ 1403498 w 3753293"/>
              <a:gd name="connsiteY4" fmla="*/ 31897 h 874710"/>
              <a:gd name="connsiteX5" fmla="*/ 1265275 w 3753293"/>
              <a:gd name="connsiteY5" fmla="*/ 53162 h 874710"/>
              <a:gd name="connsiteX6" fmla="*/ 1116419 w 3753293"/>
              <a:gd name="connsiteY6" fmla="*/ 63795 h 874710"/>
              <a:gd name="connsiteX7" fmla="*/ 1020726 w 3753293"/>
              <a:gd name="connsiteY7" fmla="*/ 74427 h 874710"/>
              <a:gd name="connsiteX8" fmla="*/ 946298 w 3753293"/>
              <a:gd name="connsiteY8" fmla="*/ 85060 h 874710"/>
              <a:gd name="connsiteX9" fmla="*/ 542261 w 3753293"/>
              <a:gd name="connsiteY9" fmla="*/ 106325 h 874710"/>
              <a:gd name="connsiteX10" fmla="*/ 446568 w 3753293"/>
              <a:gd name="connsiteY10" fmla="*/ 138223 h 874710"/>
              <a:gd name="connsiteX11" fmla="*/ 382772 w 3753293"/>
              <a:gd name="connsiteY11" fmla="*/ 180753 h 874710"/>
              <a:gd name="connsiteX12" fmla="*/ 350875 w 3753293"/>
              <a:gd name="connsiteY12" fmla="*/ 202018 h 874710"/>
              <a:gd name="connsiteX13" fmla="*/ 318977 w 3753293"/>
              <a:gd name="connsiteY13" fmla="*/ 212651 h 874710"/>
              <a:gd name="connsiteX14" fmla="*/ 287079 w 3753293"/>
              <a:gd name="connsiteY14" fmla="*/ 233916 h 874710"/>
              <a:gd name="connsiteX15" fmla="*/ 202019 w 3753293"/>
              <a:gd name="connsiteY15" fmla="*/ 255181 h 874710"/>
              <a:gd name="connsiteX16" fmla="*/ 170121 w 3753293"/>
              <a:gd name="connsiteY16" fmla="*/ 265814 h 874710"/>
              <a:gd name="connsiteX17" fmla="*/ 116958 w 3753293"/>
              <a:gd name="connsiteY17" fmla="*/ 308344 h 874710"/>
              <a:gd name="connsiteX18" fmla="*/ 74428 w 3753293"/>
              <a:gd name="connsiteY18" fmla="*/ 340241 h 874710"/>
              <a:gd name="connsiteX19" fmla="*/ 63796 w 3753293"/>
              <a:gd name="connsiteY19" fmla="*/ 372139 h 874710"/>
              <a:gd name="connsiteX20" fmla="*/ 31898 w 3753293"/>
              <a:gd name="connsiteY20" fmla="*/ 404037 h 874710"/>
              <a:gd name="connsiteX21" fmla="*/ 10633 w 3753293"/>
              <a:gd name="connsiteY21" fmla="*/ 489097 h 874710"/>
              <a:gd name="connsiteX22" fmla="*/ 0 w 3753293"/>
              <a:gd name="connsiteY22" fmla="*/ 531627 h 874710"/>
              <a:gd name="connsiteX23" fmla="*/ 10633 w 3753293"/>
              <a:gd name="connsiteY23" fmla="*/ 606055 h 874710"/>
              <a:gd name="connsiteX24" fmla="*/ 42531 w 3753293"/>
              <a:gd name="connsiteY24" fmla="*/ 627320 h 874710"/>
              <a:gd name="connsiteX25" fmla="*/ 106326 w 3753293"/>
              <a:gd name="connsiteY25" fmla="*/ 669851 h 874710"/>
              <a:gd name="connsiteX26" fmla="*/ 180754 w 3753293"/>
              <a:gd name="connsiteY26" fmla="*/ 691116 h 874710"/>
              <a:gd name="connsiteX27" fmla="*/ 233917 w 3753293"/>
              <a:gd name="connsiteY27" fmla="*/ 723014 h 874710"/>
              <a:gd name="connsiteX28" fmla="*/ 340242 w 3753293"/>
              <a:gd name="connsiteY28" fmla="*/ 744279 h 874710"/>
              <a:gd name="connsiteX29" fmla="*/ 414670 w 3753293"/>
              <a:gd name="connsiteY29" fmla="*/ 765544 h 874710"/>
              <a:gd name="connsiteX30" fmla="*/ 467833 w 3753293"/>
              <a:gd name="connsiteY30" fmla="*/ 776176 h 874710"/>
              <a:gd name="connsiteX31" fmla="*/ 542261 w 3753293"/>
              <a:gd name="connsiteY31" fmla="*/ 786809 h 874710"/>
              <a:gd name="connsiteX32" fmla="*/ 606056 w 3753293"/>
              <a:gd name="connsiteY32" fmla="*/ 797441 h 874710"/>
              <a:gd name="connsiteX33" fmla="*/ 712382 w 3753293"/>
              <a:gd name="connsiteY33" fmla="*/ 808074 h 874710"/>
              <a:gd name="connsiteX34" fmla="*/ 786810 w 3753293"/>
              <a:gd name="connsiteY34" fmla="*/ 818707 h 874710"/>
              <a:gd name="connsiteX35" fmla="*/ 2158410 w 3753293"/>
              <a:gd name="connsiteY35" fmla="*/ 797441 h 874710"/>
              <a:gd name="connsiteX36" fmla="*/ 2264735 w 3753293"/>
              <a:gd name="connsiteY36" fmla="*/ 786809 h 874710"/>
              <a:gd name="connsiteX37" fmla="*/ 2402958 w 3753293"/>
              <a:gd name="connsiteY37" fmla="*/ 776176 h 874710"/>
              <a:gd name="connsiteX38" fmla="*/ 2445489 w 3753293"/>
              <a:gd name="connsiteY38" fmla="*/ 754911 h 874710"/>
              <a:gd name="connsiteX39" fmla="*/ 2509284 w 3753293"/>
              <a:gd name="connsiteY39" fmla="*/ 744279 h 874710"/>
              <a:gd name="connsiteX40" fmla="*/ 2775098 w 3753293"/>
              <a:gd name="connsiteY40" fmla="*/ 712381 h 874710"/>
              <a:gd name="connsiteX41" fmla="*/ 3434317 w 3753293"/>
              <a:gd name="connsiteY41" fmla="*/ 723014 h 874710"/>
              <a:gd name="connsiteX42" fmla="*/ 3508744 w 3753293"/>
              <a:gd name="connsiteY42" fmla="*/ 733646 h 874710"/>
              <a:gd name="connsiteX43" fmla="*/ 3540642 w 3753293"/>
              <a:gd name="connsiteY43" fmla="*/ 744279 h 874710"/>
              <a:gd name="connsiteX44" fmla="*/ 3583172 w 3753293"/>
              <a:gd name="connsiteY44" fmla="*/ 754911 h 874710"/>
              <a:gd name="connsiteX45" fmla="*/ 3657600 w 3753293"/>
              <a:gd name="connsiteY45" fmla="*/ 786809 h 874710"/>
              <a:gd name="connsiteX46" fmla="*/ 3753293 w 3753293"/>
              <a:gd name="connsiteY46" fmla="*/ 776176 h 874710"/>
              <a:gd name="connsiteX47" fmla="*/ 3689498 w 3753293"/>
              <a:gd name="connsiteY47" fmla="*/ 733646 h 874710"/>
              <a:gd name="connsiteX48" fmla="*/ 3646968 w 3753293"/>
              <a:gd name="connsiteY48" fmla="*/ 669851 h 874710"/>
              <a:gd name="connsiteX49" fmla="*/ 3625703 w 3753293"/>
              <a:gd name="connsiteY49" fmla="*/ 871869 h 874710"/>
              <a:gd name="connsiteX50" fmla="*/ 3636335 w 3753293"/>
              <a:gd name="connsiteY50" fmla="*/ 829339 h 874710"/>
              <a:gd name="connsiteX51" fmla="*/ 3668233 w 3753293"/>
              <a:gd name="connsiteY51" fmla="*/ 797441 h 874710"/>
              <a:gd name="connsiteX52" fmla="*/ 3721396 w 3753293"/>
              <a:gd name="connsiteY52" fmla="*/ 786809 h 8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753293" h="874710">
                <a:moveTo>
                  <a:pt x="3625703" y="10632"/>
                </a:moveTo>
                <a:lnTo>
                  <a:pt x="2668772" y="0"/>
                </a:lnTo>
                <a:cubicBezTo>
                  <a:pt x="2335600" y="0"/>
                  <a:pt x="2002423" y="4226"/>
                  <a:pt x="1669312" y="10632"/>
                </a:cubicBezTo>
                <a:cubicBezTo>
                  <a:pt x="1633700" y="11317"/>
                  <a:pt x="1598491" y="18425"/>
                  <a:pt x="1562986" y="21265"/>
                </a:cubicBezTo>
                <a:cubicBezTo>
                  <a:pt x="1509875" y="25514"/>
                  <a:pt x="1456578" y="27281"/>
                  <a:pt x="1403498" y="31897"/>
                </a:cubicBezTo>
                <a:cubicBezTo>
                  <a:pt x="850369" y="79995"/>
                  <a:pt x="1631150" y="14649"/>
                  <a:pt x="1265275" y="53162"/>
                </a:cubicBezTo>
                <a:cubicBezTo>
                  <a:pt x="1215803" y="58370"/>
                  <a:pt x="1165977" y="59486"/>
                  <a:pt x="1116419" y="63795"/>
                </a:cubicBezTo>
                <a:cubicBezTo>
                  <a:pt x="1084446" y="66575"/>
                  <a:pt x="1052572" y="70446"/>
                  <a:pt x="1020726" y="74427"/>
                </a:cubicBezTo>
                <a:cubicBezTo>
                  <a:pt x="995858" y="77535"/>
                  <a:pt x="971304" y="83393"/>
                  <a:pt x="946298" y="85060"/>
                </a:cubicBezTo>
                <a:cubicBezTo>
                  <a:pt x="811731" y="94031"/>
                  <a:pt x="542261" y="106325"/>
                  <a:pt x="542261" y="106325"/>
                </a:cubicBezTo>
                <a:cubicBezTo>
                  <a:pt x="510363" y="116958"/>
                  <a:pt x="474544" y="119572"/>
                  <a:pt x="446568" y="138223"/>
                </a:cubicBezTo>
                <a:lnTo>
                  <a:pt x="382772" y="180753"/>
                </a:lnTo>
                <a:cubicBezTo>
                  <a:pt x="372140" y="187841"/>
                  <a:pt x="362998" y="197977"/>
                  <a:pt x="350875" y="202018"/>
                </a:cubicBezTo>
                <a:cubicBezTo>
                  <a:pt x="340242" y="205562"/>
                  <a:pt x="329002" y="207639"/>
                  <a:pt x="318977" y="212651"/>
                </a:cubicBezTo>
                <a:cubicBezTo>
                  <a:pt x="307547" y="218366"/>
                  <a:pt x="299088" y="229549"/>
                  <a:pt x="287079" y="233916"/>
                </a:cubicBezTo>
                <a:cubicBezTo>
                  <a:pt x="259613" y="243904"/>
                  <a:pt x="229745" y="245939"/>
                  <a:pt x="202019" y="255181"/>
                </a:cubicBezTo>
                <a:cubicBezTo>
                  <a:pt x="191386" y="258725"/>
                  <a:pt x="180146" y="260802"/>
                  <a:pt x="170121" y="265814"/>
                </a:cubicBezTo>
                <a:cubicBezTo>
                  <a:pt x="130692" y="285529"/>
                  <a:pt x="146625" y="283622"/>
                  <a:pt x="116958" y="308344"/>
                </a:cubicBezTo>
                <a:cubicBezTo>
                  <a:pt x="103344" y="319688"/>
                  <a:pt x="88605" y="329609"/>
                  <a:pt x="74428" y="340241"/>
                </a:cubicBezTo>
                <a:cubicBezTo>
                  <a:pt x="70884" y="350874"/>
                  <a:pt x="70013" y="362814"/>
                  <a:pt x="63796" y="372139"/>
                </a:cubicBezTo>
                <a:cubicBezTo>
                  <a:pt x="55455" y="384650"/>
                  <a:pt x="38120" y="390348"/>
                  <a:pt x="31898" y="404037"/>
                </a:cubicBezTo>
                <a:cubicBezTo>
                  <a:pt x="19804" y="430643"/>
                  <a:pt x="17721" y="460744"/>
                  <a:pt x="10633" y="489097"/>
                </a:cubicBezTo>
                <a:lnTo>
                  <a:pt x="0" y="531627"/>
                </a:lnTo>
                <a:cubicBezTo>
                  <a:pt x="3544" y="556436"/>
                  <a:pt x="455" y="583154"/>
                  <a:pt x="10633" y="606055"/>
                </a:cubicBezTo>
                <a:cubicBezTo>
                  <a:pt x="15823" y="617732"/>
                  <a:pt x="32552" y="619337"/>
                  <a:pt x="42531" y="627320"/>
                </a:cubicBezTo>
                <a:cubicBezTo>
                  <a:pt x="80707" y="657861"/>
                  <a:pt x="45811" y="647158"/>
                  <a:pt x="106326" y="669851"/>
                </a:cubicBezTo>
                <a:cubicBezTo>
                  <a:pt x="133588" y="680074"/>
                  <a:pt x="155043" y="678260"/>
                  <a:pt x="180754" y="691116"/>
                </a:cubicBezTo>
                <a:cubicBezTo>
                  <a:pt x="199238" y="700358"/>
                  <a:pt x="215433" y="713772"/>
                  <a:pt x="233917" y="723014"/>
                </a:cubicBezTo>
                <a:cubicBezTo>
                  <a:pt x="265108" y="738610"/>
                  <a:pt x="309462" y="738683"/>
                  <a:pt x="340242" y="744279"/>
                </a:cubicBezTo>
                <a:cubicBezTo>
                  <a:pt x="413185" y="757541"/>
                  <a:pt x="353922" y="750357"/>
                  <a:pt x="414670" y="765544"/>
                </a:cubicBezTo>
                <a:cubicBezTo>
                  <a:pt x="432202" y="769927"/>
                  <a:pt x="450007" y="773205"/>
                  <a:pt x="467833" y="776176"/>
                </a:cubicBezTo>
                <a:cubicBezTo>
                  <a:pt x="492553" y="780296"/>
                  <a:pt x="517491" y="782998"/>
                  <a:pt x="542261" y="786809"/>
                </a:cubicBezTo>
                <a:cubicBezTo>
                  <a:pt x="563569" y="790087"/>
                  <a:pt x="584664" y="794767"/>
                  <a:pt x="606056" y="797441"/>
                </a:cubicBezTo>
                <a:cubicBezTo>
                  <a:pt x="641400" y="801859"/>
                  <a:pt x="677007" y="803912"/>
                  <a:pt x="712382" y="808074"/>
                </a:cubicBezTo>
                <a:cubicBezTo>
                  <a:pt x="737272" y="811002"/>
                  <a:pt x="762001" y="815163"/>
                  <a:pt x="786810" y="818707"/>
                </a:cubicBezTo>
                <a:lnTo>
                  <a:pt x="2158410" y="797441"/>
                </a:lnTo>
                <a:cubicBezTo>
                  <a:pt x="2194020" y="796672"/>
                  <a:pt x="2229250" y="789895"/>
                  <a:pt x="2264735" y="786809"/>
                </a:cubicBezTo>
                <a:cubicBezTo>
                  <a:pt x="2310772" y="782806"/>
                  <a:pt x="2356884" y="779720"/>
                  <a:pt x="2402958" y="776176"/>
                </a:cubicBezTo>
                <a:cubicBezTo>
                  <a:pt x="2417135" y="769088"/>
                  <a:pt x="2430307" y="759465"/>
                  <a:pt x="2445489" y="754911"/>
                </a:cubicBezTo>
                <a:cubicBezTo>
                  <a:pt x="2466138" y="748716"/>
                  <a:pt x="2488073" y="748135"/>
                  <a:pt x="2509284" y="744279"/>
                </a:cubicBezTo>
                <a:cubicBezTo>
                  <a:pt x="2659650" y="716940"/>
                  <a:pt x="2436656" y="746225"/>
                  <a:pt x="2775098" y="712381"/>
                </a:cubicBezTo>
                <a:lnTo>
                  <a:pt x="3434317" y="723014"/>
                </a:lnTo>
                <a:cubicBezTo>
                  <a:pt x="3459367" y="723740"/>
                  <a:pt x="3484170" y="728731"/>
                  <a:pt x="3508744" y="733646"/>
                </a:cubicBezTo>
                <a:cubicBezTo>
                  <a:pt x="3519734" y="735844"/>
                  <a:pt x="3529865" y="741200"/>
                  <a:pt x="3540642" y="744279"/>
                </a:cubicBezTo>
                <a:cubicBezTo>
                  <a:pt x="3554693" y="748293"/>
                  <a:pt x="3568995" y="751367"/>
                  <a:pt x="3583172" y="754911"/>
                </a:cubicBezTo>
                <a:cubicBezTo>
                  <a:pt x="3591473" y="759061"/>
                  <a:pt x="3641958" y="786809"/>
                  <a:pt x="3657600" y="786809"/>
                </a:cubicBezTo>
                <a:cubicBezTo>
                  <a:pt x="3689694" y="786809"/>
                  <a:pt x="3721395" y="779720"/>
                  <a:pt x="3753293" y="776176"/>
                </a:cubicBezTo>
                <a:cubicBezTo>
                  <a:pt x="3732028" y="761999"/>
                  <a:pt x="3703675" y="754911"/>
                  <a:pt x="3689498" y="733646"/>
                </a:cubicBezTo>
                <a:lnTo>
                  <a:pt x="3646968" y="669851"/>
                </a:lnTo>
                <a:cubicBezTo>
                  <a:pt x="3588563" y="747724"/>
                  <a:pt x="3597471" y="716592"/>
                  <a:pt x="3625703" y="871869"/>
                </a:cubicBezTo>
                <a:cubicBezTo>
                  <a:pt x="3628317" y="886246"/>
                  <a:pt x="3629085" y="842027"/>
                  <a:pt x="3636335" y="829339"/>
                </a:cubicBezTo>
                <a:cubicBezTo>
                  <a:pt x="3643795" y="816283"/>
                  <a:pt x="3654784" y="804166"/>
                  <a:pt x="3668233" y="797441"/>
                </a:cubicBezTo>
                <a:cubicBezTo>
                  <a:pt x="3684397" y="789359"/>
                  <a:pt x="3721396" y="786809"/>
                  <a:pt x="3721396" y="7868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4">
            <a:extLst>
              <a:ext uri="{FF2B5EF4-FFF2-40B4-BE49-F238E27FC236}">
                <a16:creationId xmlns:a16="http://schemas.microsoft.com/office/drawing/2014/main" id="{658ABAAF-AE92-4C49-A6FE-C69A691B19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48" y="2697725"/>
            <a:ext cx="838200" cy="51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2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49FF-0FBA-4021-A031-BDD2B2D9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as </a:t>
            </a:r>
            <a:r>
              <a:rPr lang="en-US"/>
              <a:t>repeated addition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C3D7BC-6B20-4F53-871D-91D37F56A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5780952" cy="109523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CDB55-5668-47E2-B97E-A738B4757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838200" cy="511301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A805FE-ADF8-4451-B438-CEB5B35CF6F6}"/>
              </a:ext>
            </a:extLst>
          </p:cNvPr>
          <p:cNvSpPr/>
          <p:nvPr/>
        </p:nvSpPr>
        <p:spPr>
          <a:xfrm>
            <a:off x="1388381" y="2680535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 miles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8AF1FCA5-305C-4674-9742-6CF478B2B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2111299"/>
            <a:ext cx="838200" cy="51130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254C65-8A54-425D-B8F8-B3ABBD286EA7}"/>
              </a:ext>
            </a:extLst>
          </p:cNvPr>
          <p:cNvSpPr/>
          <p:nvPr/>
        </p:nvSpPr>
        <p:spPr>
          <a:xfrm>
            <a:off x="2357392" y="2949343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 miles</a:t>
            </a:r>
          </a:p>
        </p:txBody>
      </p:sp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4956EB30-627B-4EC9-BF70-556FAC5BC0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06172"/>
            <a:ext cx="838200" cy="5113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84F4BFB-E169-406A-95E8-5C000045B8F2}"/>
              </a:ext>
            </a:extLst>
          </p:cNvPr>
          <p:cNvSpPr/>
          <p:nvPr/>
        </p:nvSpPr>
        <p:spPr>
          <a:xfrm>
            <a:off x="3293381" y="2685899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 miles</a:t>
            </a:r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37632C8B-196C-439D-8F86-EB348E2DF8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2090623"/>
            <a:ext cx="838200" cy="5113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57C584E-D327-44F3-B668-E95291B8E9D8}"/>
              </a:ext>
            </a:extLst>
          </p:cNvPr>
          <p:cNvSpPr/>
          <p:nvPr/>
        </p:nvSpPr>
        <p:spPr>
          <a:xfrm>
            <a:off x="4245881" y="2970577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 miles</a:t>
            </a:r>
          </a:p>
        </p:txBody>
      </p:sp>
      <p:pic>
        <p:nvPicPr>
          <p:cNvPr id="19" name="Content Placeholder 4">
            <a:extLst>
              <a:ext uri="{FF2B5EF4-FFF2-40B4-BE49-F238E27FC236}">
                <a16:creationId xmlns:a16="http://schemas.microsoft.com/office/drawing/2014/main" id="{DAC41E3B-6CC4-4F83-9871-DCF484B165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19" y="2097983"/>
            <a:ext cx="838200" cy="5113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4DDCED-7FA9-44BE-8833-F068C79D459E}"/>
              </a:ext>
            </a:extLst>
          </p:cNvPr>
          <p:cNvSpPr/>
          <p:nvPr/>
        </p:nvSpPr>
        <p:spPr>
          <a:xfrm>
            <a:off x="5214892" y="2724196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 miles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3AB898-E077-401D-AD47-5DCEA8661F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405097"/>
            <a:ext cx="9144000" cy="883827"/>
          </a:xfrm>
          <a:prstGeom prst="rect">
            <a:avLst/>
          </a:prstGeom>
        </p:spPr>
      </p:pic>
      <p:pic>
        <p:nvPicPr>
          <p:cNvPr id="22" name="Content Placeholder 4">
            <a:extLst>
              <a:ext uri="{FF2B5EF4-FFF2-40B4-BE49-F238E27FC236}">
                <a16:creationId xmlns:a16="http://schemas.microsoft.com/office/drawing/2014/main" id="{658ABAAF-AE92-4C49-A6FE-C69A691B19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4" y="4114800"/>
            <a:ext cx="838200" cy="51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092 L 0.00156 0.00092 C 0.0217 0.00301 -0.00018 0.00092 0.03645 0.0037 C 0.03958 0.00393 0.0427 0.00463 0.046 0.00463 L 0.14323 0.00833 C 0.15659 0.00949 0.16076 0.00949 0.17135 0.01111 C 0.17517 0.01157 0.17916 0.01204 0.18298 0.01296 C 0.18628 0.01366 0.18941 0.01504 0.19253 0.01574 C 0.19913 0.01667 0.2059 0.0169 0.2125 0.01736 C 0.21562 0.01805 0.21875 0.01898 0.22204 0.01921 C 0.22604 0.01967 0.2302 0.01944 0.23437 0.02014 C 0.23593 0.0206 0.24618 0.025 0.24948 0.02569 C 0.25208 0.02616 0.25486 0.02639 0.25764 0.02662 C 0.30711 0.04537 0.2651 0.03009 0.40208 0.02754 C 0.40382 0.02754 0.40538 0.02616 0.40694 0.02569 C 0.40885 0.025 0.41059 0.02454 0.4125 0.02384 L 0.42135 0.02106 C 0.42274 0.02014 0.42413 0.01944 0.42552 0.01829 C 0.4493 0.00092 0.39236 0.0162 0.49253 0.01481 C 0.496 0.01412 0.49948 0.01366 0.50277 0.01296 C 0.5052 0.0125 0.50746 0.01134 0.50972 0.01111 C 0.51909 0.01042 0.52847 0.01042 0.53784 0.01018 C 0.53871 0.00995 0.53958 0.00972 0.54045 0.00926 C 0.54618 0.00579 0.54375 0.00393 0.55225 0.00092 C 0.55312 0.00069 0.55399 0.00046 0.55486 1.48148E-6 C 0.55555 -0.00023 0.55625 -0.0007 0.55694 -0.0007 C 0.5592 -0.00139 0.56145 -0.00139 0.56389 -0.00162 L 0.57951 -0.0044 C 0.58941 -0.0088 0.57708 -0.00347 0.58923 -0.0081 C 0.59531 -0.01042 0.59166 -0.00996 0.59878 -0.01181 C 0.60139 -0.0125 0.60416 -0.01296 0.60694 -0.01366 C 0.61927 -0.01667 0.61423 -0.01551 0.62204 -0.01713 C 0.63454 -0.01551 0.64757 -0.01644 0.65972 -0.01181 C 0.66267 -0.01065 0.66284 -0.0044 0.66458 -0.0007 C 0.66684 0.00417 0.66857 0.00995 0.67204 0.01389 C 0.67812 0.0206 0.68541 0.02546 0.69253 0.03032 C 0.70034 0.03542 0.70868 0.03889 0.71649 0.04398 C 0.72309 0.04815 0.72899 0.0544 0.73576 0.05856 C 0.74548 0.06481 0.75625 0.06829 0.76579 0.075 C 0.79409 0.09444 0.78142 0.0875 0.80347 0.09792 C 0.80764 0.09745 0.8118 0.09768 0.81579 0.09699 C 0.81684 0.09676 0.8177 0.0956 0.81857 0.09514 C 0.82031 0.09421 0.8217 0.09444 0.82343 0.09329 C 0.83524 0.08542 0.82291 0.09329 0.8309 0.0868 C 0.83229 0.08588 0.83385 0.08542 0.83507 0.08403 C 0.83663 0.08264 0.83767 0.08032 0.83923 0.0787 C 0.84027 0.07731 0.84166 0.07639 0.84253 0.075 C 0.84496 0.07153 0.84687 0.06736 0.84948 0.06412 C 0.85034 0.06273 0.85139 0.0618 0.85225 0.06042 C 0.85538 0.05486 0.85121 0.05532 0.85902 0.05023 C 0.86093 0.04907 0.86319 0.04977 0.86527 0.0493 C 0.86614 0.04838 0.86701 0.04745 0.86788 0.04676 C 0.86927 0.0456 0.87118 0.0456 0.87204 0.04398 C 0.87343 0.04074 0.87274 0.03634 0.87413 0.03287 C 0.87534 0.02963 0.87795 0.02778 0.87951 0.02477 C 0.8809 0.02245 0.88159 0.01967 0.88298 0.01736 C 0.88576 0.01319 0.88941 0.00995 0.89184 0.00555 C 0.89375 0.00231 0.89461 -0.00162 0.896 -0.00533 C 0.89652 -0.00648 0.89635 -0.00857 0.89739 -0.00903 C 0.89965 -0.00996 0.89948 -0.01088 0.89948 -0.00903 L 0.90295 -0.0007 L 0.90086 -0.0007 L 0.8967 -0.00347 " pathEditMode="relative" ptsTypes="AAAAAAAAAAAAAAAAAAAAAAAAAAAAAAAAAAAAAAAAAAAAAAAAAAAAAAAAAAAAAAA">
                                      <p:cBhvr>
                                        <p:cTn id="46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49FF-0FBA-4021-A031-BDD2B2D9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as </a:t>
            </a:r>
            <a:r>
              <a:rPr lang="en-US"/>
              <a:t>repeated addition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C3D7BC-6B20-4F53-871D-91D37F56A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24" y="1472055"/>
            <a:ext cx="5780952" cy="109523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CDB55-5668-47E2-B97E-A738B4757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989399"/>
            <a:ext cx="838200" cy="511301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4DDCED-7FA9-44BE-8833-F068C79D459E}"/>
              </a:ext>
            </a:extLst>
          </p:cNvPr>
          <p:cNvSpPr/>
          <p:nvPr/>
        </p:nvSpPr>
        <p:spPr>
          <a:xfrm>
            <a:off x="1350281" y="2422415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0 miles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3AB898-E077-401D-AD47-5DCEA8661F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00700"/>
            <a:ext cx="9144000" cy="883827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DCABD7D-EA35-437A-9F17-8E6BE7F73E26}"/>
              </a:ext>
            </a:extLst>
          </p:cNvPr>
          <p:cNvSpPr/>
          <p:nvPr/>
        </p:nvSpPr>
        <p:spPr>
          <a:xfrm>
            <a:off x="2438400" y="2422415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0 miles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07C60B-2D99-49F9-82FF-2B4AA1E0C807}"/>
              </a:ext>
            </a:extLst>
          </p:cNvPr>
          <p:cNvSpPr/>
          <p:nvPr/>
        </p:nvSpPr>
        <p:spPr>
          <a:xfrm>
            <a:off x="3429000" y="2422415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0 miles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D82991-5C81-47DF-B71E-2790EA3BC7A5}"/>
              </a:ext>
            </a:extLst>
          </p:cNvPr>
          <p:cNvSpPr/>
          <p:nvPr/>
        </p:nvSpPr>
        <p:spPr>
          <a:xfrm>
            <a:off x="4438389" y="2444298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0 miles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173CA-6628-490E-97F5-EB6EFBCCCB50}"/>
              </a:ext>
            </a:extLst>
          </p:cNvPr>
          <p:cNvSpPr/>
          <p:nvPr/>
        </p:nvSpPr>
        <p:spPr>
          <a:xfrm>
            <a:off x="5390430" y="2444297"/>
            <a:ext cx="21762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0 miles</a:t>
            </a:r>
          </a:p>
        </p:txBody>
      </p:sp>
    </p:spTree>
    <p:extLst>
      <p:ext uri="{BB962C8B-B14F-4D97-AF65-F5344CB8AC3E}">
        <p14:creationId xmlns:p14="http://schemas.microsoft.com/office/powerpoint/2010/main" val="115489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9B98-ECFF-4D03-AD9E-9E13D055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F3305B-B2A3-45B4-913C-121333A77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127" y="1958419"/>
            <a:ext cx="1231746" cy="3809524"/>
          </a:xfrm>
        </p:spPr>
      </p:pic>
    </p:spTree>
    <p:extLst>
      <p:ext uri="{BB962C8B-B14F-4D97-AF65-F5344CB8AC3E}">
        <p14:creationId xmlns:p14="http://schemas.microsoft.com/office/powerpoint/2010/main" val="184980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AC0B-F592-4E45-BCF2-E3C9BEDA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AFB0AC-B31B-433B-B511-D8E809953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301263"/>
            <a:ext cx="9144000" cy="883827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377CFC-8356-4EC9-8B6C-810F08E4A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92571"/>
            <a:ext cx="755737" cy="46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8155EA-231B-406E-9B42-FE4F35A03EB6}"/>
              </a:ext>
            </a:extLst>
          </p:cNvPr>
          <p:cNvSpPr/>
          <p:nvPr/>
        </p:nvSpPr>
        <p:spPr>
          <a:xfrm>
            <a:off x="381000" y="1710023"/>
            <a:ext cx="3565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 + 0 + 0 + 0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5A12FA-4E17-4E85-B501-CA0492114719}"/>
              </a:ext>
            </a:extLst>
          </p:cNvPr>
          <p:cNvSpPr/>
          <p:nvPr/>
        </p:nvSpPr>
        <p:spPr>
          <a:xfrm>
            <a:off x="914400" y="4224647"/>
            <a:ext cx="151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 x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E682E4-5D3C-4DEB-92F6-63E2C0089C39}"/>
              </a:ext>
            </a:extLst>
          </p:cNvPr>
          <p:cNvSpPr/>
          <p:nvPr/>
        </p:nvSpPr>
        <p:spPr>
          <a:xfrm>
            <a:off x="1481921" y="55626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059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FB9C-E9E4-4CF1-8A2B-83B6E9CD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time!!!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C7C1E-0A81-4D3F-9064-91F62292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r>
              <a:rPr lang="en-US" dirty="0"/>
              <a:t>0 x 3 = ____</a:t>
            </a:r>
          </a:p>
          <a:p>
            <a:r>
              <a:rPr lang="en-US" dirty="0"/>
              <a:t>0 x 2 = ____</a:t>
            </a:r>
          </a:p>
          <a:p>
            <a:r>
              <a:rPr lang="en-US" dirty="0"/>
              <a:t>0 x 9 = ____</a:t>
            </a:r>
          </a:p>
          <a:p>
            <a:r>
              <a:rPr lang="en-US" dirty="0"/>
              <a:t>0 x 10 = ____</a:t>
            </a:r>
          </a:p>
          <a:p>
            <a:r>
              <a:rPr lang="en-US" dirty="0"/>
              <a:t>0 x 8 = ____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F3140B-6038-4A14-A21E-093FF264198B}"/>
              </a:ext>
            </a:extLst>
          </p:cNvPr>
          <p:cNvSpPr txBox="1">
            <a:spLocks/>
          </p:cNvSpPr>
          <p:nvPr/>
        </p:nvSpPr>
        <p:spPr>
          <a:xfrm>
            <a:off x="4419600" y="1524000"/>
            <a:ext cx="2971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 x 1 = ____</a:t>
            </a:r>
          </a:p>
          <a:p>
            <a:r>
              <a:rPr lang="en-US" dirty="0"/>
              <a:t>0 x 7 = ____</a:t>
            </a:r>
          </a:p>
          <a:p>
            <a:r>
              <a:rPr lang="en-US" dirty="0"/>
              <a:t>0 x 0 = ____</a:t>
            </a:r>
          </a:p>
          <a:p>
            <a:r>
              <a:rPr lang="en-US" dirty="0"/>
              <a:t>0 x 4 = ____</a:t>
            </a:r>
          </a:p>
          <a:p>
            <a:r>
              <a:rPr lang="en-US" dirty="0"/>
              <a:t>0 x 5 = ____</a:t>
            </a:r>
          </a:p>
        </p:txBody>
      </p:sp>
    </p:spTree>
    <p:extLst>
      <p:ext uri="{BB962C8B-B14F-4D97-AF65-F5344CB8AC3E}">
        <p14:creationId xmlns:p14="http://schemas.microsoft.com/office/powerpoint/2010/main" val="265738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FB9C-E9E4-4CF1-8A2B-83B6E9CD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time!!!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C7C1E-0A81-4D3F-9064-91F62292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r>
              <a:rPr lang="en-US" dirty="0"/>
              <a:t>0 x 3 = _0___</a:t>
            </a:r>
          </a:p>
          <a:p>
            <a:r>
              <a:rPr lang="en-US" dirty="0"/>
              <a:t>0 x 2 = 0</a:t>
            </a:r>
          </a:p>
          <a:p>
            <a:r>
              <a:rPr lang="en-US" dirty="0"/>
              <a:t>0 x 9 = _0___</a:t>
            </a:r>
          </a:p>
          <a:p>
            <a:r>
              <a:rPr lang="en-US" dirty="0"/>
              <a:t>0 x 10 = _0___</a:t>
            </a:r>
          </a:p>
          <a:p>
            <a:r>
              <a:rPr lang="en-US" dirty="0"/>
              <a:t>0 x 8 = ___0_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F3140B-6038-4A14-A21E-093FF264198B}"/>
              </a:ext>
            </a:extLst>
          </p:cNvPr>
          <p:cNvSpPr txBox="1">
            <a:spLocks/>
          </p:cNvSpPr>
          <p:nvPr/>
        </p:nvSpPr>
        <p:spPr>
          <a:xfrm>
            <a:off x="4419600" y="1524000"/>
            <a:ext cx="2971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 x 1 = ___0_</a:t>
            </a:r>
          </a:p>
          <a:p>
            <a:r>
              <a:rPr lang="en-US" dirty="0"/>
              <a:t>0 x 7 = __0__</a:t>
            </a:r>
          </a:p>
          <a:p>
            <a:r>
              <a:rPr lang="en-US" dirty="0"/>
              <a:t>0 x 0 = __0__</a:t>
            </a:r>
          </a:p>
          <a:p>
            <a:r>
              <a:rPr lang="en-US" dirty="0"/>
              <a:t>0 x 4 = __0__</a:t>
            </a:r>
          </a:p>
          <a:p>
            <a:r>
              <a:rPr lang="en-US" dirty="0"/>
              <a:t>0 x 5 = _0___</a:t>
            </a:r>
          </a:p>
          <a:p>
            <a:endParaRPr lang="en-US" dirty="0"/>
          </a:p>
          <a:p>
            <a:r>
              <a:rPr lang="en-US" dirty="0"/>
              <a:t>(and 5 x 5 = 25)</a:t>
            </a:r>
          </a:p>
        </p:txBody>
      </p:sp>
    </p:spTree>
    <p:extLst>
      <p:ext uri="{BB962C8B-B14F-4D97-AF65-F5344CB8AC3E}">
        <p14:creationId xmlns:p14="http://schemas.microsoft.com/office/powerpoint/2010/main" val="517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13575</TotalTime>
  <Words>823</Words>
  <Application>Microsoft Office PowerPoint</Application>
  <PresentationFormat>On-screen Show (4:3)</PresentationFormat>
  <Paragraphs>95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Zero Times Tables </vt:lpstr>
      <vt:lpstr>PowerPoint Presentation</vt:lpstr>
      <vt:lpstr>Multiplication as repeated addition </vt:lpstr>
      <vt:lpstr>Multiplication as repeated addition</vt:lpstr>
      <vt:lpstr>Multiplication as repeated addition</vt:lpstr>
      <vt:lpstr>PowerPoint Presentation</vt:lpstr>
      <vt:lpstr> </vt:lpstr>
      <vt:lpstr>Quiz time!!! </vt:lpstr>
      <vt:lpstr>Quiz time!!! </vt:lpstr>
      <vt:lpstr>PowerPoint Presentation</vt:lpstr>
      <vt:lpstr>Yes, you can download, share, &amp;/or change this if you: </vt:lpstr>
      <vt:lpstr>PowerPoint Presentation</vt:lpstr>
    </vt:vector>
  </TitlesOfParts>
  <Company>Parkland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 Times Tables</dc:title>
  <dc:creator>SUJones</dc:creator>
  <cp:lastModifiedBy>Me</cp:lastModifiedBy>
  <cp:revision>826</cp:revision>
  <dcterms:created xsi:type="dcterms:W3CDTF">2010-04-15T14:53:20Z</dcterms:created>
  <dcterms:modified xsi:type="dcterms:W3CDTF">2019-09-22T23:47:09Z</dcterms:modified>
</cp:coreProperties>
</file>