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60" r:id="rId4"/>
    <p:sldId id="275" r:id="rId5"/>
    <p:sldId id="259" r:id="rId6"/>
    <p:sldId id="262" r:id="rId7"/>
    <p:sldId id="263" r:id="rId8"/>
    <p:sldId id="264" r:id="rId9"/>
    <p:sldId id="265" r:id="rId10"/>
    <p:sldId id="267" r:id="rId11"/>
    <p:sldId id="268" r:id="rId12"/>
    <p:sldId id="283" r:id="rId13"/>
    <p:sldId id="276" r:id="rId14"/>
    <p:sldId id="269" r:id="rId15"/>
    <p:sldId id="274" r:id="rId16"/>
    <p:sldId id="261" r:id="rId17"/>
    <p:sldId id="270" r:id="rId18"/>
    <p:sldId id="271" r:id="rId19"/>
    <p:sldId id="272" r:id="rId20"/>
    <p:sldId id="277" r:id="rId21"/>
    <p:sldId id="286" r:id="rId22"/>
    <p:sldId id="284" r:id="rId23"/>
    <p:sldId id="285" r:id="rId24"/>
    <p:sldId id="278" r:id="rId25"/>
    <p:sldId id="273" r:id="rId26"/>
    <p:sldId id="279" r:id="rId27"/>
    <p:sldId id="281" r:id="rId28"/>
    <p:sldId id="280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52816-5CF5-4910-9646-B26AADD29794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85326-CCEE-42F2-A2CD-ACB5D5AC2A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B5B4B9-9892-4E39-9A5E-D2C1908F34D3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5140EF-6934-4ED3-A933-6840ABC5028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140EF-6934-4ED3-A933-6840ABC5028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140EF-6934-4ED3-A933-6840ABC5028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140EF-6934-4ED3-A933-6840ABC5028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C417-E5B7-41E7-AE6F-C21593BCD154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29C66-F3D6-45A8-9636-A32BF7582D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C417-E5B7-41E7-AE6F-C21593BCD154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29C66-F3D6-45A8-9636-A32BF7582D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C417-E5B7-41E7-AE6F-C21593BCD154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29C66-F3D6-45A8-9636-A32BF7582D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C417-E5B7-41E7-AE6F-C21593BCD154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29C66-F3D6-45A8-9636-A32BF7582D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C417-E5B7-41E7-AE6F-C21593BCD154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29C66-F3D6-45A8-9636-A32BF7582D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C417-E5B7-41E7-AE6F-C21593BCD154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29C66-F3D6-45A8-9636-A32BF7582D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C417-E5B7-41E7-AE6F-C21593BCD154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29C66-F3D6-45A8-9636-A32BF7582D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C417-E5B7-41E7-AE6F-C21593BCD154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29C66-F3D6-45A8-9636-A32BF7582D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C417-E5B7-41E7-AE6F-C21593BCD154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29C66-F3D6-45A8-9636-A32BF7582D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C417-E5B7-41E7-AE6F-C21593BCD154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29C66-F3D6-45A8-9636-A32BF7582D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6C8C417-E5B7-41E7-AE6F-C21593BCD154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2C29C66-F3D6-45A8-9636-A32BF7582D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C8C417-E5B7-41E7-AE6F-C21593BCD154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2C29C66-F3D6-45A8-9636-A32BF7582D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Absolutely, Positively Absolute Value!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translation?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“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The absolute value of </a:t>
            </a:r>
            <a:r>
              <a:rPr lang="en-US" dirty="0" smtClean="0">
                <a:solidFill>
                  <a:srgbClr val="7030A0"/>
                </a:solidFill>
              </a:rPr>
              <a:t>4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smtClean="0"/>
              <a:t>is </a:t>
            </a:r>
            <a:r>
              <a:rPr lang="en-US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|</a:t>
            </a:r>
            <a:r>
              <a:rPr lang="en-US" dirty="0" smtClean="0">
                <a:solidFill>
                  <a:srgbClr val="7030A0"/>
                </a:solidFill>
              </a:rPr>
              <a:t>4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|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translation?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“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The absolute value of </a:t>
            </a:r>
            <a:r>
              <a:rPr lang="en-US" dirty="0" smtClean="0">
                <a:solidFill>
                  <a:srgbClr val="7030A0"/>
                </a:solidFill>
              </a:rPr>
              <a:t>4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smtClean="0"/>
              <a:t>is </a:t>
            </a:r>
            <a:r>
              <a:rPr lang="en-US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|</a:t>
            </a:r>
            <a:r>
              <a:rPr lang="en-US" dirty="0" smtClean="0">
                <a:solidFill>
                  <a:srgbClr val="7030A0"/>
                </a:solidFill>
              </a:rPr>
              <a:t>4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|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translation?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“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The absolute value of </a:t>
            </a:r>
            <a:r>
              <a:rPr lang="en-US" dirty="0" smtClean="0">
                <a:solidFill>
                  <a:srgbClr val="7030A0"/>
                </a:solidFill>
              </a:rPr>
              <a:t>4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smtClean="0"/>
              <a:t>is </a:t>
            </a:r>
            <a:r>
              <a:rPr lang="en-US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|</a:t>
            </a:r>
            <a:r>
              <a:rPr lang="en-US" dirty="0" smtClean="0">
                <a:solidFill>
                  <a:srgbClr val="7030A0"/>
                </a:solidFill>
              </a:rPr>
              <a:t>4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|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translation?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“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The absolute value of </a:t>
            </a:r>
            <a:r>
              <a:rPr lang="en-US" dirty="0" smtClean="0">
                <a:solidFill>
                  <a:srgbClr val="7030A0"/>
                </a:solidFill>
              </a:rPr>
              <a:t>4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smtClean="0"/>
              <a:t>is </a:t>
            </a:r>
            <a:r>
              <a:rPr lang="en-US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|</a:t>
            </a:r>
            <a:r>
              <a:rPr lang="en-US" dirty="0" smtClean="0">
                <a:solidFill>
                  <a:srgbClr val="7030A0"/>
                </a:solidFill>
              </a:rPr>
              <a:t>4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|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translation?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“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The absolute value of </a:t>
            </a:r>
            <a:r>
              <a:rPr lang="en-US" dirty="0" smtClean="0">
                <a:solidFill>
                  <a:srgbClr val="7030A0"/>
                </a:solidFill>
              </a:rPr>
              <a:t>4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smtClean="0"/>
              <a:t>is </a:t>
            </a:r>
            <a:r>
              <a:rPr lang="en-US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|</a:t>
            </a:r>
            <a:r>
              <a:rPr lang="en-US" dirty="0" smtClean="0">
                <a:solidFill>
                  <a:srgbClr val="7030A0"/>
                </a:solidFill>
              </a:rPr>
              <a:t>4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|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Match the “math language” to the words below: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76072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|-</a:t>
            </a:r>
            <a:r>
              <a:rPr lang="en-US" dirty="0" smtClean="0">
                <a:solidFill>
                  <a:srgbClr val="7030A0"/>
                </a:solidFill>
              </a:rPr>
              <a:t>7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|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FF0000"/>
                </a:solidFill>
              </a:rPr>
              <a:t>7    ____</a:t>
            </a:r>
          </a:p>
          <a:p>
            <a:pPr marL="576072" indent="-457200">
              <a:buFont typeface="+mj-lt"/>
              <a:buAutoNum type="arabicPeriod"/>
            </a:pPr>
            <a:endParaRPr lang="en-US" dirty="0" smtClean="0">
              <a:solidFill>
                <a:srgbClr val="FF0000"/>
              </a:solidFill>
            </a:endParaRPr>
          </a:p>
          <a:p>
            <a:pPr marL="576072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|-</a:t>
            </a:r>
            <a:r>
              <a:rPr lang="en-US" dirty="0" smtClean="0">
                <a:solidFill>
                  <a:srgbClr val="7030A0"/>
                </a:solidFill>
              </a:rPr>
              <a:t>5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|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FF0000"/>
                </a:solidFill>
              </a:rPr>
              <a:t>5    ___</a:t>
            </a:r>
          </a:p>
          <a:p>
            <a:pPr marL="576072" indent="-457200">
              <a:buFont typeface="+mj-lt"/>
              <a:buAutoNum type="arabicPeriod"/>
            </a:pPr>
            <a:endParaRPr lang="en-US" dirty="0" smtClean="0">
              <a:solidFill>
                <a:srgbClr val="FF0000"/>
              </a:solidFill>
            </a:endParaRPr>
          </a:p>
          <a:p>
            <a:pPr marL="576072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|</a:t>
            </a:r>
            <a:r>
              <a:rPr lang="en-US" dirty="0" smtClean="0">
                <a:solidFill>
                  <a:srgbClr val="7030A0"/>
                </a:solidFill>
              </a:rPr>
              <a:t>5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|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FF0000"/>
                </a:solidFill>
              </a:rPr>
              <a:t>5    ____</a:t>
            </a:r>
          </a:p>
          <a:p>
            <a:pPr marL="576072" indent="-457200">
              <a:buFont typeface="+mj-lt"/>
              <a:buAutoNum type="arabicPeriod"/>
            </a:pPr>
            <a:endParaRPr lang="en-US" dirty="0" smtClean="0">
              <a:solidFill>
                <a:srgbClr val="FF0000"/>
              </a:solidFill>
            </a:endParaRPr>
          </a:p>
          <a:p>
            <a:pPr marL="576072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|</a:t>
            </a:r>
            <a:r>
              <a:rPr lang="en-US" dirty="0" smtClean="0">
                <a:solidFill>
                  <a:srgbClr val="7030A0"/>
                </a:solidFill>
              </a:rPr>
              <a:t>7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|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FF0000"/>
                </a:solidFill>
              </a:rPr>
              <a:t>7    ____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pPr marL="576072" indent="-457200">
              <a:buFont typeface="+mj-lt"/>
              <a:buAutoNum type="alphaUcPeriod"/>
            </a:pPr>
            <a:r>
              <a:rPr lang="en-US" dirty="0" smtClean="0"/>
              <a:t>The absolute value of 7 is 7</a:t>
            </a:r>
          </a:p>
          <a:p>
            <a:pPr marL="576072" indent="-457200">
              <a:buFont typeface="+mj-lt"/>
              <a:buAutoNum type="alphaUcPeriod"/>
            </a:pPr>
            <a:endParaRPr lang="en-US" dirty="0" smtClean="0"/>
          </a:p>
          <a:p>
            <a:pPr marL="576072" indent="-457200">
              <a:buFont typeface="+mj-lt"/>
              <a:buAutoNum type="alphaUcPeriod"/>
            </a:pPr>
            <a:r>
              <a:rPr lang="en-US" dirty="0" smtClean="0"/>
              <a:t>The absolute value of negative 7 is 7. </a:t>
            </a:r>
          </a:p>
          <a:p>
            <a:pPr marL="576072" indent="-457200">
              <a:buFont typeface="+mj-lt"/>
              <a:buAutoNum type="alphaUcPeriod"/>
            </a:pPr>
            <a:endParaRPr lang="en-US" dirty="0" smtClean="0"/>
          </a:p>
          <a:p>
            <a:pPr marL="576072" indent="-457200">
              <a:buFont typeface="+mj-lt"/>
              <a:buAutoNum type="alphaUcPeriod"/>
            </a:pPr>
            <a:r>
              <a:rPr lang="en-US" dirty="0" smtClean="0"/>
              <a:t>The absolute value of 5 is -5. </a:t>
            </a:r>
          </a:p>
          <a:p>
            <a:pPr marL="576072" indent="-457200">
              <a:buFont typeface="+mj-lt"/>
              <a:buAutoNum type="alphaUcPeriod"/>
            </a:pPr>
            <a:r>
              <a:rPr lang="en-US" dirty="0" smtClean="0"/>
              <a:t>The absolute value of -5 is 5.</a:t>
            </a:r>
          </a:p>
          <a:p>
            <a:pPr marL="576072" indent="-457200">
              <a:buFont typeface="+mj-lt"/>
              <a:buAutoNum type="alphaUcPeriod"/>
            </a:pPr>
            <a:endParaRPr lang="en-US" dirty="0" smtClean="0"/>
          </a:p>
          <a:p>
            <a:pPr marL="576072" indent="-457200">
              <a:buFont typeface="+mj-lt"/>
              <a:buAutoNum type="alphaUcPeriod"/>
            </a:pPr>
            <a:r>
              <a:rPr lang="en-US" dirty="0" smtClean="0"/>
              <a:t>The absolute value of 5 is 5. 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numlineposneg6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800600"/>
            <a:ext cx="9144000" cy="142014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Now for the “change your way of thinking” one…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How far is -4 from zero?  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6553200" y="4267200"/>
            <a:ext cx="1219200" cy="4572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6200000" flipH="1">
            <a:off x="1219200" y="4191000"/>
            <a:ext cx="1371600" cy="609600"/>
          </a:xfrm>
          <a:prstGeom prst="straightConnector1">
            <a:avLst/>
          </a:prstGeom>
          <a:ln w="317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447800" y="3429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-4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162800" y="3429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numlineposneg6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800600"/>
            <a:ext cx="9144000" cy="142014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From a different direction, but…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-4  is four units from zero.  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6553200" y="4267200"/>
            <a:ext cx="1219200" cy="4572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6200000" flipH="1">
            <a:off x="1219200" y="4191000"/>
            <a:ext cx="1371600" cy="609600"/>
          </a:xfrm>
          <a:prstGeom prst="straightConnector1">
            <a:avLst/>
          </a:prstGeom>
          <a:ln w="317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447800" y="3429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-4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162800" y="3429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|</a:t>
            </a:r>
            <a:r>
              <a:rPr lang="en-US" dirty="0" smtClean="0">
                <a:solidFill>
                  <a:srgbClr val="7030A0"/>
                </a:solidFill>
              </a:rPr>
              <a:t>-4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|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Since -4 is 4 ‘steps’ from zero… its absolute value is Plain Old 4… Positive 4. 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Discovery time!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What’s the pattern?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2413338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marL="576072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|-</a:t>
            </a:r>
            <a:r>
              <a:rPr lang="en-US" dirty="0" smtClean="0">
                <a:solidFill>
                  <a:srgbClr val="7030A0"/>
                </a:solidFill>
              </a:rPr>
              <a:t>7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|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FF0000"/>
                </a:solidFill>
              </a:rPr>
              <a:t>7     </a:t>
            </a:r>
          </a:p>
          <a:p>
            <a:pPr marL="576072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|</a:t>
            </a:r>
            <a:r>
              <a:rPr lang="en-US" dirty="0" smtClean="0">
                <a:solidFill>
                  <a:srgbClr val="7030A0"/>
                </a:solidFill>
              </a:rPr>
              <a:t>7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|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FF0000"/>
                </a:solidFill>
              </a:rPr>
              <a:t>7     </a:t>
            </a:r>
            <a:endParaRPr lang="en-US" dirty="0" smtClean="0"/>
          </a:p>
          <a:p>
            <a:pPr marL="576072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|-</a:t>
            </a:r>
            <a:r>
              <a:rPr lang="en-US" dirty="0" smtClean="0">
                <a:solidFill>
                  <a:srgbClr val="7030A0"/>
                </a:solidFill>
              </a:rPr>
              <a:t>5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|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FF0000"/>
                </a:solidFill>
              </a:rPr>
              <a:t>5   </a:t>
            </a:r>
          </a:p>
          <a:p>
            <a:pPr marL="576072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|</a:t>
            </a:r>
            <a:r>
              <a:rPr lang="en-US" dirty="0" smtClean="0">
                <a:solidFill>
                  <a:srgbClr val="7030A0"/>
                </a:solidFill>
              </a:rPr>
              <a:t>5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|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FF0000"/>
                </a:solidFill>
              </a:rPr>
              <a:t>5</a:t>
            </a:r>
          </a:p>
          <a:p>
            <a:pPr marL="576072" indent="-457200">
              <a:buFont typeface="+mj-lt"/>
              <a:buAutoNum type="arabicPeriod"/>
            </a:pPr>
            <a:endParaRPr lang="en-US" dirty="0" smtClean="0">
              <a:solidFill>
                <a:srgbClr val="FF0000"/>
              </a:solidFill>
            </a:endParaRPr>
          </a:p>
          <a:p>
            <a:pPr marL="576072" indent="-4572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   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|</a:t>
            </a:r>
            <a:r>
              <a:rPr lang="en-US" dirty="0" smtClean="0">
                <a:solidFill>
                  <a:srgbClr val="7030A0"/>
                </a:solidFill>
              </a:rPr>
              <a:t>100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|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FF0000"/>
                </a:solidFill>
              </a:rPr>
              <a:t>100</a:t>
            </a:r>
          </a:p>
          <a:p>
            <a:pPr marL="576072" indent="-4572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|-</a:t>
            </a:r>
            <a:r>
              <a:rPr lang="en-US" dirty="0" smtClean="0">
                <a:solidFill>
                  <a:srgbClr val="7030A0"/>
                </a:solidFill>
              </a:rPr>
              <a:t>100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|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FF0000"/>
                </a:solidFill>
              </a:rPr>
              <a:t>100</a:t>
            </a:r>
          </a:p>
          <a:p>
            <a:pPr marL="576072" indent="-457200">
              <a:buFont typeface="+mj-lt"/>
              <a:buAutoNum type="arabicPeriod"/>
            </a:pPr>
            <a:endParaRPr lang="en-US" dirty="0" smtClean="0">
              <a:solidFill>
                <a:srgbClr val="FF0000"/>
              </a:solidFill>
            </a:endParaRPr>
          </a:p>
          <a:p>
            <a:pPr marL="576072" indent="-457200">
              <a:buFont typeface="+mj-lt"/>
              <a:buAutoNum type="arabicPeriod"/>
            </a:pP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Negative numbers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the opposite of positive numbers.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447800" y="3581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-4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391400" y="3581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+4</a:t>
            </a:r>
            <a:endParaRPr lang="en-US" dirty="0"/>
          </a:p>
        </p:txBody>
      </p:sp>
      <p:pic>
        <p:nvPicPr>
          <p:cNvPr id="11" name="Picture 10" descr="numlineposneg6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800600"/>
            <a:ext cx="9144000" cy="1420146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rot="16200000" flipH="1">
            <a:off x="1295400" y="4267200"/>
            <a:ext cx="1371600" cy="609600"/>
          </a:xfrm>
          <a:prstGeom prst="straightConnector1">
            <a:avLst/>
          </a:prstGeom>
          <a:ln w="317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5400000">
            <a:off x="6553200" y="4267200"/>
            <a:ext cx="1219200" cy="4572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Positive *or* negative…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Doesn’t matter. The answer is POSITIVE.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Want to dig deeper?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absolute value of *what* is 3?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absolute value of *what* is 3?</a:t>
            </a:r>
          </a:p>
          <a:p>
            <a:endParaRPr lang="en-US" dirty="0" smtClean="0"/>
          </a:p>
          <a:p>
            <a:r>
              <a:rPr lang="en-US" dirty="0" smtClean="0"/>
              <a:t>Or… In math… 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|</a:t>
            </a:r>
            <a:r>
              <a:rPr lang="en-US" dirty="0" smtClean="0">
                <a:solidFill>
                  <a:srgbClr val="7030A0"/>
                </a:solidFill>
              </a:rPr>
              <a:t>x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|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FF0000"/>
                </a:solidFill>
              </a:rPr>
              <a:t>3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What     could x be?  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|3|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FF0000"/>
                </a:solidFill>
              </a:rPr>
              <a:t>3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|-3|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FF0000"/>
                </a:solidFill>
              </a:rPr>
              <a:t>3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There are two possibilities. 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dramatic, soap opera  version… 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800100" y="3771900"/>
            <a:ext cx="26670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4000500" y="3695700"/>
            <a:ext cx="26670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 rot="19524952">
            <a:off x="2324897" y="2646819"/>
            <a:ext cx="301138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Absolute Value </a:t>
            </a:r>
            <a:br>
              <a:rPr lang="en-US" sz="54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</a:br>
            <a:r>
              <a:rPr lang="en-US" sz="54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Land</a:t>
            </a:r>
            <a:endParaRPr lang="en-US" sz="54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soap opera version…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absolute value bars are the lovely fence around Absolute Value Land.</a:t>
            </a:r>
          </a:p>
          <a:p>
            <a:endParaRPr lang="en-US" dirty="0" smtClean="0"/>
          </a:p>
          <a:p>
            <a:r>
              <a:rPr lang="en-US" dirty="0" smtClean="0"/>
              <a:t>When you’re in Absolute Value Land, you can do what you wish, positively or negatively.</a:t>
            </a:r>
          </a:p>
          <a:p>
            <a:endParaRPr lang="en-US" dirty="0" smtClean="0"/>
          </a:p>
          <a:p>
            <a:r>
              <a:rPr lang="en-US" dirty="0" smtClean="0"/>
              <a:t>However</a:t>
            </a:r>
            <a:r>
              <a:rPr lang="en-US" smtClean="0"/>
              <a:t>, when you </a:t>
            </a:r>
            <a:r>
              <a:rPr lang="en-US" dirty="0" smtClean="0"/>
              <a:t>leave Absolute Value Land (and shake off your fence bars), you MUST </a:t>
            </a:r>
            <a:r>
              <a:rPr lang="en-US" dirty="0" err="1" smtClean="0"/>
              <a:t>MUST</a:t>
            </a:r>
            <a:r>
              <a:rPr lang="en-US" dirty="0" smtClean="0"/>
              <a:t> </a:t>
            </a:r>
            <a:r>
              <a:rPr lang="en-US" dirty="0" err="1" smtClean="0"/>
              <a:t>MUST</a:t>
            </a:r>
            <a:r>
              <a:rPr lang="en-US" dirty="0" smtClean="0"/>
              <a:t> become positive. </a:t>
            </a:r>
          </a:p>
          <a:p>
            <a:r>
              <a:rPr lang="en-US" dirty="0" smtClean="0"/>
              <a:t>What happens to you outside Absolute Value Land… we have no control over.     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0" y="1524000"/>
            <a:ext cx="2667000" cy="2667000"/>
            <a:chOff x="838200" y="2438400"/>
            <a:chExt cx="2667000" cy="2667000"/>
          </a:xfrm>
        </p:grpSpPr>
        <p:cxnSp>
          <p:nvCxnSpPr>
            <p:cNvPr id="5" name="Straight Connector 4"/>
            <p:cNvCxnSpPr/>
            <p:nvPr/>
          </p:nvCxnSpPr>
          <p:spPr>
            <a:xfrm rot="5400000">
              <a:off x="800100" y="3771900"/>
              <a:ext cx="2667000" cy="0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0800000">
              <a:off x="838200" y="3733800"/>
              <a:ext cx="2667000" cy="0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 rot="19524952">
            <a:off x="6335639" y="1706511"/>
            <a:ext cx="301138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Absolute Value </a:t>
            </a:r>
            <a:br>
              <a:rPr lang="en-US" sz="20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</a:br>
            <a:r>
              <a:rPr lang="en-US" sz="20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Land</a:t>
            </a:r>
            <a:endParaRPr lang="en-US" sz="20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38200" y="3048000"/>
            <a:ext cx="7848600" cy="34778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You must be positive</a:t>
            </a:r>
            <a:br>
              <a:rPr lang="en-US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US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to get out  </a:t>
            </a:r>
            <a:r>
              <a:rPr lang="en-US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Wingdings" pitchFamily="2" charset="2"/>
              </a:rPr>
              <a:t> </a:t>
            </a:r>
          </a:p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Wingdings" pitchFamily="2" charset="2"/>
              </a:rPr>
              <a:t>(but after that…</a:t>
            </a:r>
            <a:b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Wingdings" pitchFamily="2" charset="2"/>
              </a:rPr>
            </a:br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Wingdings" pitchFamily="2" charset="2"/>
              </a:rPr>
              <a:t>it’s whatever the symbols </a:t>
            </a:r>
            <a:b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Wingdings" pitchFamily="2" charset="2"/>
              </a:rPr>
            </a:br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Wingdings" pitchFamily="2" charset="2"/>
              </a:rPr>
              <a:t>say to do…)</a:t>
            </a:r>
            <a:endParaRPr lang="en-US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on earth will I ever remember this?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Are you alone? </a:t>
            </a:r>
          </a:p>
          <a:p>
            <a:r>
              <a:rPr lang="en-US" dirty="0" smtClean="0"/>
              <a:t>When you see that absolute value sign, LEAP into the air like a referee at a football game and make that touchdown sign  </a:t>
            </a:r>
          </a:p>
          <a:p>
            <a:r>
              <a:rPr lang="en-US" dirty="0" smtClean="0"/>
              <a:t>Say “Touchdown, Absolute </a:t>
            </a:r>
            <a:br>
              <a:rPr lang="en-US" dirty="0" smtClean="0"/>
            </a:br>
            <a:r>
              <a:rPr lang="en-US" dirty="0" smtClean="0"/>
              <a:t>Value!    Always Positive!”</a:t>
            </a:r>
          </a:p>
          <a:p>
            <a:r>
              <a:rPr lang="en-US" dirty="0" smtClean="0"/>
              <a:t>Go out and do this  in public.</a:t>
            </a:r>
            <a:br>
              <a:rPr lang="en-US" dirty="0" smtClean="0"/>
            </a:br>
            <a:r>
              <a:rPr lang="en-US" sz="1400" dirty="0" smtClean="0"/>
              <a:t>Or not </a:t>
            </a:r>
            <a:r>
              <a:rPr lang="en-US" sz="1400" dirty="0" smtClean="0">
                <a:sym typeface="Wingdings" pitchFamily="2" charset="2"/>
              </a:rPr>
              <a:t>   </a:t>
            </a:r>
            <a:r>
              <a:rPr lang="en-US" sz="1400" dirty="0" smtClean="0"/>
              <a:t> … but you’d remember!</a:t>
            </a:r>
          </a:p>
          <a:p>
            <a:r>
              <a:rPr lang="en-US" sz="3500" dirty="0" smtClean="0"/>
              <a:t>Or… make a flashcard and study. Maybe put the touchdown image on it…   </a:t>
            </a:r>
          </a:p>
        </p:txBody>
      </p:sp>
      <p:pic>
        <p:nvPicPr>
          <p:cNvPr id="31746" name="Picture 2" descr="C:\Users\SUJones.CAMPUS\AppData\Local\Microsoft\Windows\Temporary Internet Files\Content.IE5\DDY0JVSF\MP90043058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3124200"/>
            <a:ext cx="2133600" cy="213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turn!  Ace this quiz! </a:t>
            </a:r>
            <a:r>
              <a:rPr lang="en-US" dirty="0" smtClean="0">
                <a:sym typeface="Wingdings" pitchFamily="2" charset="2"/>
              </a:rPr>
              <a:t>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2667000" cy="4625609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|-</a:t>
            </a:r>
            <a:r>
              <a:rPr lang="en-US" dirty="0" smtClean="0">
                <a:solidFill>
                  <a:srgbClr val="7030A0"/>
                </a:solidFill>
              </a:rPr>
              <a:t>7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|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FF0000"/>
                </a:solidFill>
              </a:rPr>
              <a:t>__     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|-</a:t>
            </a:r>
            <a:r>
              <a:rPr lang="en-US" dirty="0" smtClean="0">
                <a:solidFill>
                  <a:srgbClr val="7030A0"/>
                </a:solidFill>
              </a:rPr>
              <a:t>8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|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FF0000"/>
                </a:solidFill>
              </a:rPr>
              <a:t>__   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|15|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FF0000"/>
                </a:solidFill>
              </a:rPr>
              <a:t>__     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|-15|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FF0000"/>
                </a:solidFill>
              </a:rPr>
              <a:t>__   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|-32|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FF0000"/>
                </a:solidFill>
              </a:rPr>
              <a:t>__     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|32|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FF0000"/>
                </a:solidFill>
              </a:rPr>
              <a:t>__   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|4|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FF0000"/>
                </a:solidFill>
              </a:rPr>
              <a:t>__     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|-</a:t>
            </a:r>
            <a:r>
              <a:rPr lang="en-US" dirty="0" smtClean="0">
                <a:solidFill>
                  <a:srgbClr val="7030A0"/>
                </a:solidFill>
              </a:rPr>
              <a:t>4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|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FF0000"/>
                </a:solidFill>
              </a:rPr>
              <a:t>__   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But sometimes…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we want to know is how far away ZERO is. </a:t>
            </a:r>
            <a:endParaRPr lang="en-US" dirty="0"/>
          </a:p>
        </p:txBody>
      </p:sp>
      <p:pic>
        <p:nvPicPr>
          <p:cNvPr id="4" name="Picture 3" descr="C:\Users\SUJones.CAMPUS\Documents\My Documents\2011 projects\NumberLinePosNeg1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124200"/>
            <a:ext cx="8115300" cy="2848285"/>
          </a:xfrm>
          <a:prstGeom prst="rect">
            <a:avLst/>
          </a:prstGeom>
          <a:noFill/>
        </p:spPr>
      </p:pic>
      <p:cxnSp>
        <p:nvCxnSpPr>
          <p:cNvPr id="6" name="Straight Arrow Connector 5"/>
          <p:cNvCxnSpPr/>
          <p:nvPr/>
        </p:nvCxnSpPr>
        <p:spPr>
          <a:xfrm rot="5400000">
            <a:off x="5638800" y="3886200"/>
            <a:ext cx="1219200" cy="4572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6200000" flipH="1">
            <a:off x="2209800" y="3810000"/>
            <a:ext cx="1371600" cy="609600"/>
          </a:xfrm>
          <a:prstGeom prst="straightConnector1">
            <a:avLst/>
          </a:prstGeom>
          <a:ln w="317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209800" y="3048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-4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172200" y="3124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133600"/>
            <a:ext cx="8077200" cy="1673352"/>
          </a:xfrm>
        </p:spPr>
        <p:txBody>
          <a:bodyPr>
            <a:normAutofit/>
          </a:bodyPr>
          <a:lstStyle/>
          <a:p>
            <a:r>
              <a:rPr lang="en-US" dirty="0" smtClean="0"/>
              <a:t>… or, “forget the sign, how BIG are you???”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“What’s the absolute value of this number?”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Means </a:t>
            </a:r>
          </a:p>
          <a:p>
            <a:r>
              <a:rPr lang="en-US" dirty="0" smtClean="0"/>
              <a:t>“How far is that number from zero?”</a:t>
            </a:r>
          </a:p>
          <a:p>
            <a:endParaRPr lang="en-US" dirty="0" smtClean="0"/>
          </a:p>
          <a:p>
            <a:r>
              <a:rPr lang="en-US" dirty="0" smtClean="0"/>
              <a:t>Direction doesn’t matter: how many steps (one ‘unit’ each) must you take to get there?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numlineposneg6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800600"/>
            <a:ext cx="9144000" cy="142014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How far is 4 from zero?  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6553200" y="4267200"/>
            <a:ext cx="1219200" cy="4572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162800" y="3429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numlineposneg6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800600"/>
            <a:ext cx="9144000" cy="142014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How far is 4 from zero?  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6553200" y="4267200"/>
            <a:ext cx="1219200" cy="4572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162800" y="3429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So, in the language of math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Because 4 is 4 units away from zero, </a:t>
            </a:r>
          </a:p>
          <a:p>
            <a:endParaRPr lang="en-US" dirty="0" smtClean="0"/>
          </a:p>
          <a:p>
            <a:r>
              <a:rPr lang="en-US" dirty="0" smtClean="0"/>
              <a:t>“The absolute value of 4 is 4”</a:t>
            </a:r>
          </a:p>
          <a:p>
            <a:endParaRPr lang="en-US" dirty="0" smtClean="0"/>
          </a:p>
          <a:p>
            <a:r>
              <a:rPr lang="en-US" dirty="0" smtClean="0"/>
              <a:t>Or, |4| = 4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translation?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“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The absolute value of </a:t>
            </a:r>
            <a:r>
              <a:rPr lang="en-US" dirty="0" smtClean="0">
                <a:solidFill>
                  <a:srgbClr val="7030A0"/>
                </a:solidFill>
              </a:rPr>
              <a:t>4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dirty="0" smtClean="0"/>
              <a:t>is </a:t>
            </a:r>
            <a:r>
              <a:rPr lang="en-US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|</a:t>
            </a:r>
            <a:r>
              <a:rPr lang="en-US" dirty="0" smtClean="0">
                <a:solidFill>
                  <a:srgbClr val="7030A0"/>
                </a:solidFill>
              </a:rPr>
              <a:t>4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|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1333</TotalTime>
  <Words>702</Words>
  <Application>Microsoft Office PowerPoint</Application>
  <PresentationFormat>On-screen Show (4:3)</PresentationFormat>
  <Paragraphs>147</Paragraphs>
  <Slides>28</Slides>
  <Notes>3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Module</vt:lpstr>
      <vt:lpstr>Absolutely, Positively Absolute Value!</vt:lpstr>
      <vt:lpstr>Negative numbers </vt:lpstr>
      <vt:lpstr>But sometimes…</vt:lpstr>
      <vt:lpstr>… or, “forget the sign, how BIG are you???” </vt:lpstr>
      <vt:lpstr>“What’s the absolute value of this number?”</vt:lpstr>
      <vt:lpstr> </vt:lpstr>
      <vt:lpstr> </vt:lpstr>
      <vt:lpstr>So, in the language of math</vt:lpstr>
      <vt:lpstr>The translation? </vt:lpstr>
      <vt:lpstr>The translation? </vt:lpstr>
      <vt:lpstr>The translation? </vt:lpstr>
      <vt:lpstr>The translation? </vt:lpstr>
      <vt:lpstr>The translation? </vt:lpstr>
      <vt:lpstr>The translation? </vt:lpstr>
      <vt:lpstr>Match the “math language” to the words below: </vt:lpstr>
      <vt:lpstr> Now for the “change your way of thinking” one… </vt:lpstr>
      <vt:lpstr> From a different direction, but…</vt:lpstr>
      <vt:lpstr>So… </vt:lpstr>
      <vt:lpstr>Discovery time! </vt:lpstr>
      <vt:lpstr>Positive *or* negative…</vt:lpstr>
      <vt:lpstr>Want to dig deeper? </vt:lpstr>
      <vt:lpstr>The absolute value of *what* is 3?</vt:lpstr>
      <vt:lpstr>Slide 23</vt:lpstr>
      <vt:lpstr>The dramatic, soap opera  version… </vt:lpstr>
      <vt:lpstr>The soap opera version… </vt:lpstr>
      <vt:lpstr>Slide 26</vt:lpstr>
      <vt:lpstr>How on earth will I ever remember this? </vt:lpstr>
      <vt:lpstr>Your turn!  Ace this quiz!  </vt:lpstr>
    </vt:vector>
  </TitlesOfParts>
  <Company>Parkland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SUJones</dc:creator>
  <cp:lastModifiedBy>bw</cp:lastModifiedBy>
  <cp:revision>121</cp:revision>
  <dcterms:created xsi:type="dcterms:W3CDTF">2011-07-26T14:53:14Z</dcterms:created>
  <dcterms:modified xsi:type="dcterms:W3CDTF">2015-05-04T00:48:01Z</dcterms:modified>
</cp:coreProperties>
</file>