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78" r:id="rId4"/>
    <p:sldId id="279" r:id="rId5"/>
    <p:sldId id="277" r:id="rId6"/>
    <p:sldId id="281" r:id="rId7"/>
    <p:sldId id="288" r:id="rId8"/>
    <p:sldId id="282" r:id="rId9"/>
    <p:sldId id="283" r:id="rId10"/>
    <p:sldId id="285" r:id="rId11"/>
    <p:sldId id="273" r:id="rId12"/>
    <p:sldId id="274" r:id="rId13"/>
    <p:sldId id="275" r:id="rId14"/>
    <p:sldId id="287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93969" autoAdjust="0"/>
  </p:normalViewPr>
  <p:slideViewPr>
    <p:cSldViewPr>
      <p:cViewPr varScale="1">
        <p:scale>
          <a:sx n="74" d="100"/>
          <a:sy n="74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them separate *pictures* of adding and multiplying into those respective categories</a:t>
            </a:r>
          </a:p>
          <a:p>
            <a:endParaRPr lang="en-US" dirty="0" smtClean="0"/>
          </a:p>
          <a:p>
            <a:r>
              <a:rPr lang="en-US" dirty="0" smtClean="0"/>
              <a:t>Then have them *match* the pictures to the symbols </a:t>
            </a:r>
          </a:p>
          <a:p>
            <a:endParaRPr lang="en-US" dirty="0" smtClean="0"/>
          </a:p>
          <a:p>
            <a:r>
              <a:rPr lang="en-US" dirty="0" smtClean="0"/>
              <a:t>Then tell stories and have them match the stories to the pictures</a:t>
            </a:r>
          </a:p>
          <a:p>
            <a:endParaRPr lang="en-US" dirty="0" smtClean="0"/>
          </a:p>
          <a:p>
            <a:r>
              <a:rPr lang="en-US" dirty="0" smtClean="0"/>
              <a:t>Then, finally, TELL THE STORIES&gt;   </a:t>
            </a:r>
          </a:p>
          <a:p>
            <a:r>
              <a:rPr lang="en-US" dirty="0" smtClean="0"/>
              <a:t>ALSO </a:t>
            </a:r>
            <a:r>
              <a:rPr lang="en-US" dirty="0" err="1" smtClean="0"/>
              <a:t>ALSO</a:t>
            </a:r>
            <a:r>
              <a:rPr lang="en-US" dirty="0" smtClean="0"/>
              <a:t> MAKE A </a:t>
            </a:r>
            <a:r>
              <a:rPr lang="en-US" dirty="0" smtClean="0">
                <a:solidFill>
                  <a:srgbClr val="FF0000"/>
                </a:solidFill>
              </a:rPr>
              <a:t>CONCEPT CARD </a:t>
            </a:r>
            <a:r>
              <a:rPr lang="en-US" dirty="0" smtClean="0"/>
              <a:t>WITH A PICTURE OF ADDITION AND A PICTURE OF MULTIPLICATION BOTH CONCRETE AND ON THE  NUMBER LINE.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1/22/2014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1/22/2014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1/22/2014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F4CD-DFA0-4EF7-8155-2AB63A1CD7C4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8D0-B313-4FB8-AB10-837420BF7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1/22/2014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audio10.wav"/><Relationship Id="rId1" Type="http://schemas.openxmlformats.org/officeDocument/2006/relationships/tags" Target="../tags/tag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../media/audio12.wav"/><Relationship Id="rId1" Type="http://schemas.openxmlformats.org/officeDocument/2006/relationships/tags" Target="../tags/tag7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12.gif"/><Relationship Id="rId4" Type="http://schemas.openxmlformats.org/officeDocument/2006/relationships/image" Target="../media/image3.gif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16.jpeg"/><Relationship Id="rId11" Type="http://schemas.openxmlformats.org/officeDocument/2006/relationships/image" Target="../media/image8.png"/><Relationship Id="rId5" Type="http://schemas.openxmlformats.org/officeDocument/2006/relationships/image" Target="../media/image15.jpeg"/><Relationship Id="rId10" Type="http://schemas.openxmlformats.org/officeDocument/2006/relationships/image" Target="../media/image21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4.wav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5.wav"/><Relationship Id="rId5" Type="http://schemas.openxmlformats.org/officeDocument/2006/relationships/image" Target="../media/image8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6.wav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7.wav"/><Relationship Id="rId5" Type="http://schemas.openxmlformats.org/officeDocument/2006/relationships/image" Target="../media/image8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8.wav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9.wav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11" Type="http://schemas.openxmlformats.org/officeDocument/2006/relationships/image" Target="../media/image8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audio" Target="../media/audio9.wav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Finding Wholes</a:t>
            </a:r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Adding:  Part + Part = Whole </a:t>
            </a:r>
            <a:endParaRPr lang="en-US" dirty="0"/>
          </a:p>
          <a:p>
            <a:r>
              <a:rPr lang="en-US" dirty="0" smtClean="0"/>
              <a:t>Multiplying: Part X Part = Whole </a:t>
            </a:r>
            <a:endParaRPr lang="en-US" dirty="0"/>
          </a:p>
        </p:txBody>
      </p:sp>
      <p:pic>
        <p:nvPicPr>
          <p:cNvPr id="9" name="~PP910.WAV">
            <a:hlinkClick r:id="" action="ppaction://media"/>
          </p:cNvPr>
          <p:cNvPicPr>
            <a:picLocks noRot="1" noChangeAspect="1"/>
          </p:cNvPicPr>
          <p:nvPr>
            <a:wavAudioFile r:embed="rId1" name="~PP91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 or 3 rows of 5 bags of charcoal</a:t>
            </a:r>
            <a:endParaRPr lang="en-US" dirty="0"/>
          </a:p>
        </p:txBody>
      </p:sp>
      <p:pic>
        <p:nvPicPr>
          <p:cNvPr id="2050" name="Picture 2" descr="C:\Users\bw\Documents\summer2013\multiplication stuff\arrays math\toprowcharco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066800" y="2743200"/>
            <a:ext cx="5534025" cy="586324"/>
          </a:xfrm>
          <a:prstGeom prst="rect">
            <a:avLst/>
          </a:prstGeom>
          <a:noFill/>
        </p:spPr>
      </p:pic>
      <p:pic>
        <p:nvPicPr>
          <p:cNvPr id="2051" name="Picture 3" descr="C:\Users\bw\Documents\summer2013\multiplication stuff\arrays math\middlerowcharco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352800"/>
            <a:ext cx="5534026" cy="492262"/>
          </a:xfrm>
          <a:prstGeom prst="rect">
            <a:avLst/>
          </a:prstGeom>
          <a:noFill/>
        </p:spPr>
      </p:pic>
      <p:pic>
        <p:nvPicPr>
          <p:cNvPr id="2053" name="Picture 5" descr="C:\Users\bw\Documents\summer2013\multiplication stuff\arrays math\bottomrow charco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10000"/>
            <a:ext cx="5562600" cy="444378"/>
          </a:xfrm>
          <a:prstGeom prst="rect">
            <a:avLst/>
          </a:prstGeom>
          <a:noFill/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533400" y="4648200"/>
            <a:ext cx="7696200" cy="1828800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parts and the wholes are there… at the same time…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~PP1701.WAV">
            <a:hlinkClick r:id="" action="ppaction://media"/>
          </p:cNvPr>
          <p:cNvPicPr>
            <a:picLocks noRot="1" noChangeAspect="1"/>
          </p:cNvPicPr>
          <p:nvPr>
            <a:wavAudioFile r:embed="rId2" name="~PP1701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problem carefully and imagine what’s happening in it.   If you’re putting things together and asking what you’ve got, you’re probably putting parts together to make a whole.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tell which is which? </a:t>
            </a:r>
            <a:endParaRPr lang="en-US" dirty="0"/>
          </a:p>
        </p:txBody>
      </p:sp>
      <p:pic>
        <p:nvPicPr>
          <p:cNvPr id="4" name="~PP3052.WAV">
            <a:hlinkClick r:id="" action="ppaction://media"/>
          </p:cNvPr>
          <p:cNvPicPr>
            <a:picLocks noRot="1" noChangeAspect="1"/>
          </p:cNvPicPr>
          <p:nvPr>
            <a:wavAudioFile r:embed="rId1" name="~PP305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Eggs + 4 eggs = 12 eggs</a:t>
            </a:r>
          </a:p>
          <a:p>
            <a:endParaRPr lang="en-US" dirty="0" smtClean="0"/>
          </a:p>
          <a:p>
            <a:r>
              <a:rPr lang="en-US" dirty="0" smtClean="0"/>
              <a:t>Gravity’s head + Gravity’s legs + Gravity’s body = the whole Gravity</a:t>
            </a:r>
          </a:p>
          <a:p>
            <a:endParaRPr lang="en-US" dirty="0" smtClean="0"/>
          </a:p>
          <a:p>
            <a:r>
              <a:rPr lang="en-US" dirty="0" smtClean="0"/>
              <a:t>The whole whipped cream pie = one slice of whipped cream pie plus the rest of the whipped cream pie.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NOTICE:   You’re adding the *same thing* to the *same thing.*   It’s same to same in the addition game.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Examples: </a:t>
            </a:r>
            <a:endParaRPr lang="en-US" dirty="0"/>
          </a:p>
        </p:txBody>
      </p:sp>
      <p:sp>
        <p:nvSpPr>
          <p:cNvPr id="5" name="Rectangle 25"/>
          <p:cNvSpPr txBox="1">
            <a:spLocks/>
          </p:cNvSpPr>
          <p:nvPr/>
        </p:nvSpPr>
        <p:spPr>
          <a:xfrm>
            <a:off x="838200" y="5410200"/>
            <a:ext cx="7086600" cy="1295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ggspartwith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29200" y="1752600"/>
            <a:ext cx="457200" cy="806824"/>
          </a:xfrm>
          <a:prstGeom prst="rect">
            <a:avLst/>
          </a:prstGeom>
        </p:spPr>
      </p:pic>
      <p:pic>
        <p:nvPicPr>
          <p:cNvPr id="7" name="Content Placeholder 5" descr="eggpartwith8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191000" y="1752600"/>
            <a:ext cx="887506" cy="800757"/>
          </a:xfrm>
          <a:prstGeom prst="rect">
            <a:avLst/>
          </a:prstGeom>
        </p:spPr>
      </p:pic>
      <p:pic>
        <p:nvPicPr>
          <p:cNvPr id="8" name="Picture 7" descr="casey_happy_facetrans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76200"/>
            <a:ext cx="1190625" cy="1066800"/>
          </a:xfrm>
          <a:prstGeom prst="rect">
            <a:avLst/>
          </a:prstGeom>
        </p:spPr>
      </p:pic>
      <p:pic>
        <p:nvPicPr>
          <p:cNvPr id="9" name="Picture 8" descr="casey_happy_leg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1547508"/>
            <a:ext cx="1676400" cy="1043292"/>
          </a:xfrm>
          <a:prstGeom prst="rect">
            <a:avLst/>
          </a:prstGeom>
        </p:spPr>
      </p:pic>
      <p:pic>
        <p:nvPicPr>
          <p:cNvPr id="10" name="Picture 9" descr="casey_happy_body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762000"/>
            <a:ext cx="1524000" cy="1685925"/>
          </a:xfrm>
          <a:prstGeom prst="rect">
            <a:avLst/>
          </a:prstGeom>
        </p:spPr>
      </p:pic>
      <p:pic>
        <p:nvPicPr>
          <p:cNvPr id="11" name="Picture 10" descr="yummy_whole_cak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15200" y="4114800"/>
            <a:ext cx="1590541" cy="1192906"/>
          </a:xfrm>
          <a:prstGeom prst="rect">
            <a:avLst/>
          </a:prstGeom>
        </p:spPr>
      </p:pic>
      <p:pic>
        <p:nvPicPr>
          <p:cNvPr id="12" name="Picture 11" descr="yummypiec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4114800"/>
            <a:ext cx="1981200" cy="1485900"/>
          </a:xfrm>
          <a:prstGeom prst="rect">
            <a:avLst/>
          </a:prstGeom>
        </p:spPr>
      </p:pic>
      <p:pic>
        <p:nvPicPr>
          <p:cNvPr id="13" name="~PP2922.WAV">
            <a:hlinkClick r:id="" action="ppaction://media"/>
          </p:cNvPr>
          <p:cNvPicPr>
            <a:picLocks noRot="1" noChangeAspect="1"/>
          </p:cNvPicPr>
          <p:nvPr>
            <a:wavAudioFile r:embed="rId2" name="~PP2922.WAV"/>
          </p:nvPr>
        </p:nvPicPr>
        <p:blipFill>
          <a:blip r:embed="rId11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9.96993E-7 C 5.55556E-6 9.96993E-7 0.14584 -0.01203 0.29167 -0.02406 " pathEditMode="relative" ptsTypes="aA">
                                      <p:cBhvr>
                                        <p:cTn id="43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rows of broccoli x 5 columns of broccoli = 25 broccoli plants. </a:t>
            </a:r>
          </a:p>
          <a:p>
            <a:endParaRPr lang="en-US" dirty="0" smtClean="0"/>
          </a:p>
          <a:p>
            <a:r>
              <a:rPr lang="en-US" dirty="0" smtClean="0"/>
              <a:t> 2 cats x 6 pictures = 12 cats. </a:t>
            </a:r>
          </a:p>
          <a:p>
            <a:endParaRPr lang="en-US" dirty="0" smtClean="0"/>
          </a:p>
          <a:p>
            <a:r>
              <a:rPr lang="en-US" dirty="0" smtClean="0"/>
              <a:t> 3 rows of 5 bags of charcoal. </a:t>
            </a:r>
          </a:p>
          <a:p>
            <a:endParaRPr lang="en-US" dirty="0" smtClean="0"/>
          </a:p>
          <a:p>
            <a:r>
              <a:rPr lang="en-US" dirty="0" smtClean="0"/>
              <a:t> Multiplying is more powerful and abstract than adding… but you do *not* have to be multiplying the same thing by the same thing.   I have 2 cats x 6 pictures; 3 bags of charcoal x 5 columns that big.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Examples</a:t>
            </a:r>
            <a:endParaRPr lang="en-US" dirty="0"/>
          </a:p>
        </p:txBody>
      </p:sp>
      <p:pic>
        <p:nvPicPr>
          <p:cNvPr id="4" name="Picture 2" descr="C:\Users\bw\Documents\Removable Disk\summer2013\multiplication stuff\arrays math\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14400"/>
            <a:ext cx="1600200" cy="1006114"/>
          </a:xfrm>
          <a:prstGeom prst="rect">
            <a:avLst/>
          </a:prstGeom>
          <a:noFill/>
        </p:spPr>
      </p:pic>
      <p:pic>
        <p:nvPicPr>
          <p:cNvPr id="6" name="Picture 5" descr="2cats in c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971800"/>
            <a:ext cx="523371" cy="392528"/>
          </a:xfrm>
          <a:prstGeom prst="rect">
            <a:avLst/>
          </a:prstGeom>
        </p:spPr>
      </p:pic>
      <p:pic>
        <p:nvPicPr>
          <p:cNvPr id="7" name="Picture 6" descr="2catsplay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2895600"/>
            <a:ext cx="713687" cy="535265"/>
          </a:xfrm>
          <a:prstGeom prst="rect">
            <a:avLst/>
          </a:prstGeom>
        </p:spPr>
      </p:pic>
      <p:pic>
        <p:nvPicPr>
          <p:cNvPr id="8" name="Picture 7" descr="twocatsonma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2895600"/>
            <a:ext cx="737477" cy="553108"/>
          </a:xfrm>
          <a:prstGeom prst="rect">
            <a:avLst/>
          </a:prstGeom>
        </p:spPr>
      </p:pic>
      <p:pic>
        <p:nvPicPr>
          <p:cNvPr id="9" name="Picture 8" descr="two cats on ben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2895600"/>
            <a:ext cx="775336" cy="583053"/>
          </a:xfrm>
          <a:prstGeom prst="rect">
            <a:avLst/>
          </a:prstGeom>
        </p:spPr>
      </p:pic>
      <p:pic>
        <p:nvPicPr>
          <p:cNvPr id="10" name="Picture 9" descr="twocatsonstre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2743200"/>
            <a:ext cx="685800" cy="914400"/>
          </a:xfrm>
          <a:prstGeom prst="rect">
            <a:avLst/>
          </a:prstGeom>
        </p:spPr>
      </p:pic>
      <p:pic>
        <p:nvPicPr>
          <p:cNvPr id="11" name="Picture 10" descr="two cats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3400" y="2895600"/>
            <a:ext cx="875758" cy="583255"/>
          </a:xfrm>
          <a:prstGeom prst="rect">
            <a:avLst/>
          </a:prstGeom>
        </p:spPr>
      </p:pic>
      <p:pic>
        <p:nvPicPr>
          <p:cNvPr id="12" name="Picture 11" descr="3by5charcoalSJ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0" y="3886200"/>
            <a:ext cx="1086971" cy="381000"/>
          </a:xfrm>
          <a:prstGeom prst="rect">
            <a:avLst/>
          </a:prstGeom>
        </p:spPr>
      </p:pic>
      <p:pic>
        <p:nvPicPr>
          <p:cNvPr id="13" name="~PP3132.WAV">
            <a:hlinkClick r:id="" action="ppaction://media"/>
          </p:cNvPr>
          <p:cNvPicPr>
            <a:picLocks noRot="1" noChangeAspect="1"/>
          </p:cNvPicPr>
          <p:nvPr>
            <a:wavAudioFile r:embed="rId1" name="~PP3132.WAV"/>
          </p:nvPr>
        </p:nvPicPr>
        <p:blipFill>
          <a:blip r:embed="rId11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696200" cy="1143000"/>
          </a:xfrm>
        </p:spPr>
        <p:txBody>
          <a:bodyPr/>
          <a:lstStyle/>
          <a:p>
            <a:r>
              <a:rPr lang="en-US" dirty="0" smtClean="0"/>
              <a:t>Addition or multiplication?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4040188" cy="639762"/>
          </a:xfrm>
        </p:spPr>
        <p:txBody>
          <a:bodyPr/>
          <a:lstStyle/>
          <a:p>
            <a:r>
              <a:rPr lang="en-US" dirty="0" smtClean="0"/>
              <a:t>typical addition key 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2286000"/>
            <a:ext cx="1600200" cy="3951288"/>
          </a:xfrm>
        </p:spPr>
        <p:txBody>
          <a:bodyPr/>
          <a:lstStyle/>
          <a:p>
            <a:r>
              <a:rPr lang="en-US" dirty="0" smtClean="0"/>
              <a:t>plus</a:t>
            </a:r>
          </a:p>
          <a:p>
            <a:r>
              <a:rPr lang="en-US" dirty="0" smtClean="0"/>
              <a:t>sum</a:t>
            </a:r>
          </a:p>
          <a:p>
            <a:r>
              <a:rPr lang="en-US" dirty="0" smtClean="0"/>
              <a:t>total</a:t>
            </a:r>
          </a:p>
          <a:p>
            <a:r>
              <a:rPr lang="en-US" dirty="0" smtClean="0"/>
              <a:t>add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in all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typical multiplication key words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76800" y="236220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</a:t>
            </a:r>
          </a:p>
          <a:p>
            <a:r>
              <a:rPr lang="en-US" dirty="0" smtClean="0"/>
              <a:t>product</a:t>
            </a:r>
          </a:p>
          <a:p>
            <a:r>
              <a:rPr lang="en-US" dirty="0" smtClean="0"/>
              <a:t>multiply</a:t>
            </a:r>
          </a:p>
          <a:p>
            <a:r>
              <a:rPr lang="en-US" dirty="0" smtClean="0"/>
              <a:t>times</a:t>
            </a:r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twice</a:t>
            </a:r>
          </a:p>
          <a:p>
            <a:r>
              <a:rPr lang="en-US" dirty="0" smtClean="0"/>
              <a:t>as much</a:t>
            </a:r>
          </a:p>
          <a:p>
            <a:r>
              <a:rPr lang="en-US" dirty="0" smtClean="0"/>
              <a:t>each</a:t>
            </a:r>
          </a:p>
          <a:p>
            <a:r>
              <a:rPr lang="en-US" dirty="0" smtClean="0"/>
              <a:t>per</a:t>
            </a:r>
          </a:p>
          <a:p>
            <a:r>
              <a:rPr lang="en-US" dirty="0" smtClean="0"/>
              <a:t>every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209800" y="2133600"/>
            <a:ext cx="19812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altogether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combined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extra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</a:t>
            </a:r>
          </a:p>
        </p:txBody>
      </p:sp>
      <p:pic>
        <p:nvPicPr>
          <p:cNvPr id="10" name="~PP277.WAV">
            <a:hlinkClick r:id="" action="ppaction://media"/>
          </p:cNvPr>
          <p:cNvPicPr>
            <a:picLocks noRot="1" noChangeAspect="1"/>
          </p:cNvPicPr>
          <p:nvPr>
            <a:wavAudioFile r:embed="rId1" name="~PP27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make a multiplication equation with two parts and a whole for these pictures? </a:t>
            </a:r>
            <a:endParaRPr lang="en-US" dirty="0"/>
          </a:p>
        </p:txBody>
      </p:sp>
      <p:pic>
        <p:nvPicPr>
          <p:cNvPr id="7" name="Picture 6" descr="9cool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3400523" cy="2801280"/>
          </a:xfrm>
          <a:prstGeom prst="rect">
            <a:avLst/>
          </a:prstGeom>
        </p:spPr>
      </p:pic>
      <p:pic>
        <p:nvPicPr>
          <p:cNvPr id="8" name="Picture 7" descr="12yellowgolfb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362200"/>
            <a:ext cx="2389610" cy="2878300"/>
          </a:xfrm>
          <a:prstGeom prst="rect">
            <a:avLst/>
          </a:prstGeom>
        </p:spPr>
      </p:pic>
      <p:pic>
        <p:nvPicPr>
          <p:cNvPr id="9" name="~PP2568.WAV">
            <a:hlinkClick r:id="" action="ppaction://media"/>
          </p:cNvPr>
          <p:cNvPicPr>
            <a:picLocks noRot="1" noChangeAspect="1"/>
          </p:cNvPicPr>
          <p:nvPr>
            <a:wavAudioFile r:embed="rId1" name="~PP2568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make a multiplication equation with two parts and a whole for these pictures? </a:t>
            </a:r>
            <a:endParaRPr lang="en-US" dirty="0"/>
          </a:p>
        </p:txBody>
      </p:sp>
      <p:pic>
        <p:nvPicPr>
          <p:cNvPr id="7" name="Picture 6" descr="9cool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438400"/>
            <a:ext cx="6608065" cy="1578082"/>
          </a:xfrm>
          <a:prstGeom prst="rect">
            <a:avLst/>
          </a:prstGeom>
        </p:spPr>
      </p:pic>
      <p:pic>
        <p:nvPicPr>
          <p:cNvPr id="8" name="Picture 7" descr="12yellowgolfb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343400"/>
            <a:ext cx="4130457" cy="1703241"/>
          </a:xfrm>
          <a:prstGeom prst="rect">
            <a:avLst/>
          </a:prstGeom>
        </p:spPr>
      </p:pic>
      <p:pic>
        <p:nvPicPr>
          <p:cNvPr id="5" name="~PP2675.WAV">
            <a:hlinkClick r:id="" action="ppaction://media"/>
          </p:cNvPr>
          <p:cNvPicPr>
            <a:picLocks noRot="1" noChangeAspect="1"/>
          </p:cNvPicPr>
          <p:nvPr>
            <a:wavAudioFile r:embed="rId1" name="~PP2675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make a multiplication equation with two parts and a whole for these pictures? </a:t>
            </a:r>
            <a:endParaRPr lang="en-US" dirty="0"/>
          </a:p>
        </p:txBody>
      </p:sp>
      <p:pic>
        <p:nvPicPr>
          <p:cNvPr id="7" name="Picture 6" descr="9cool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3400523" cy="2801280"/>
          </a:xfrm>
          <a:prstGeom prst="rect">
            <a:avLst/>
          </a:prstGeom>
        </p:spPr>
      </p:pic>
      <p:pic>
        <p:nvPicPr>
          <p:cNvPr id="8" name="Picture 7" descr="12yellowgolfb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362200"/>
            <a:ext cx="2389610" cy="28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486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x 1 = 9 or</a:t>
            </a:r>
          </a:p>
          <a:p>
            <a:r>
              <a:rPr lang="en-US" dirty="0" smtClean="0"/>
              <a:t>9 = 3 x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638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x 4 = 12    2 x 6 = 12</a:t>
            </a:r>
          </a:p>
          <a:p>
            <a:r>
              <a:rPr lang="en-US" dirty="0" smtClean="0"/>
              <a:t>4 x 3 = 12    12 x 1 = 12</a:t>
            </a:r>
          </a:p>
          <a:p>
            <a:r>
              <a:rPr lang="en-US" dirty="0" smtClean="0"/>
              <a:t>6 x 2 = 12    1 x 12 = 12</a:t>
            </a:r>
            <a:endParaRPr lang="en-US" dirty="0"/>
          </a:p>
        </p:txBody>
      </p:sp>
      <p:pic>
        <p:nvPicPr>
          <p:cNvPr id="9" name="~PP1035.WAV">
            <a:hlinkClick r:id="" action="ppaction://media"/>
          </p:cNvPr>
          <p:cNvPicPr>
            <a:picLocks noRot="1" noChangeAspect="1"/>
          </p:cNvPicPr>
          <p:nvPr>
            <a:wavAudioFile r:embed="rId1" name="~PP1035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make a multiplication equation with two parts and a whole for these pictures? </a:t>
            </a:r>
            <a:endParaRPr lang="en-US" dirty="0"/>
          </a:p>
        </p:txBody>
      </p:sp>
      <p:pic>
        <p:nvPicPr>
          <p:cNvPr id="7" name="Picture 6" descr="9cool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6608065" cy="1578082"/>
          </a:xfrm>
          <a:prstGeom prst="rect">
            <a:avLst/>
          </a:prstGeom>
        </p:spPr>
      </p:pic>
      <p:pic>
        <p:nvPicPr>
          <p:cNvPr id="8" name="Picture 7" descr="12yellowgolfb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724400"/>
            <a:ext cx="4130457" cy="1703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505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x 7 = 14      7 x 2 = 14      1 x 14 = 14   14= 14x 1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8006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x 4 = 16</a:t>
            </a:r>
          </a:p>
          <a:p>
            <a:r>
              <a:rPr lang="en-US" dirty="0" smtClean="0"/>
              <a:t>2 x 8 = 16</a:t>
            </a:r>
          </a:p>
          <a:p>
            <a:r>
              <a:rPr lang="en-US" dirty="0" smtClean="0"/>
              <a:t>8 x 2 = 16</a:t>
            </a:r>
          </a:p>
          <a:p>
            <a:r>
              <a:rPr lang="en-US" dirty="0" smtClean="0"/>
              <a:t>1 x 16 = 16</a:t>
            </a:r>
          </a:p>
          <a:p>
            <a:r>
              <a:rPr lang="en-US" dirty="0" smtClean="0"/>
              <a:t>16 x 1 = 16</a:t>
            </a:r>
            <a:endParaRPr lang="en-US" dirty="0"/>
          </a:p>
        </p:txBody>
      </p:sp>
      <p:pic>
        <p:nvPicPr>
          <p:cNvPr id="9" name="~PP1463.WAV">
            <a:hlinkClick r:id="" action="ppaction://media"/>
          </p:cNvPr>
          <p:cNvPicPr>
            <a:picLocks noRot="1" noChangeAspect="1"/>
          </p:cNvPicPr>
          <p:nvPr>
            <a:wavAudioFile r:embed="rId1" name="~PP1463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or multiplying?  You decide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or multiplying?</a:t>
            </a:r>
            <a:endParaRPr lang="en-US" dirty="0"/>
          </a:p>
        </p:txBody>
      </p:sp>
      <p:pic>
        <p:nvPicPr>
          <p:cNvPr id="7" name="Content Placeholder 6" descr="block6purpl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62000" y="2286000"/>
            <a:ext cx="436827" cy="26209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Adding or multiplying?</a:t>
            </a:r>
            <a:endParaRPr lang="en-US" dirty="0"/>
          </a:p>
        </p:txBody>
      </p:sp>
      <p:pic>
        <p:nvPicPr>
          <p:cNvPr id="12" name="Content Placeholder 11" descr="block7beige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7315200" y="2209800"/>
            <a:ext cx="500743" cy="3505200"/>
          </a:xfrm>
        </p:spPr>
      </p:pic>
      <p:pic>
        <p:nvPicPr>
          <p:cNvPr id="8" name="Content Placeholder 6" descr="block6pur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590800"/>
            <a:ext cx="436827" cy="2620963"/>
          </a:xfrm>
          <a:prstGeom prst="rect">
            <a:avLst/>
          </a:prstGeom>
        </p:spPr>
      </p:pic>
      <p:pic>
        <p:nvPicPr>
          <p:cNvPr id="9" name="Content Placeholder 6" descr="block6pur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133600"/>
            <a:ext cx="436827" cy="2620963"/>
          </a:xfrm>
          <a:prstGeom prst="rect">
            <a:avLst/>
          </a:prstGeom>
        </p:spPr>
      </p:pic>
      <p:pic>
        <p:nvPicPr>
          <p:cNvPr id="10" name="Content Placeholder 6" descr="block6pur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86000"/>
            <a:ext cx="436827" cy="2620963"/>
          </a:xfrm>
          <a:prstGeom prst="rect">
            <a:avLst/>
          </a:prstGeom>
        </p:spPr>
      </p:pic>
      <p:pic>
        <p:nvPicPr>
          <p:cNvPr id="11" name="Content Placeholder 6" descr="block6pur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590800"/>
            <a:ext cx="436827" cy="2620963"/>
          </a:xfrm>
          <a:prstGeom prst="rect">
            <a:avLst/>
          </a:prstGeom>
        </p:spPr>
      </p:pic>
      <p:pic>
        <p:nvPicPr>
          <p:cNvPr id="13" name="Picture 12" descr="greenblock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286000"/>
            <a:ext cx="457200" cy="463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5410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could one of these be both????  Why?  And why does the rule  </a:t>
            </a:r>
            <a:br>
              <a:rPr lang="en-US" dirty="0" smtClean="0"/>
            </a:br>
            <a:r>
              <a:rPr lang="en-US" dirty="0" smtClean="0"/>
              <a:t>“ in the addition game, it’s same to same” still work here?  What are you </a:t>
            </a:r>
          </a:p>
          <a:p>
            <a:r>
              <a:rPr lang="en-US" dirty="0" smtClean="0"/>
              <a:t>adding?      </a:t>
            </a:r>
            <a:endParaRPr lang="en-US" dirty="0"/>
          </a:p>
        </p:txBody>
      </p:sp>
      <p:pic>
        <p:nvPicPr>
          <p:cNvPr id="15" name="Picture 14" descr="block4yello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2286000"/>
            <a:ext cx="498764" cy="1981200"/>
          </a:xfrm>
          <a:prstGeom prst="rect">
            <a:avLst/>
          </a:prstGeom>
        </p:spPr>
      </p:pic>
      <p:pic>
        <p:nvPicPr>
          <p:cNvPr id="16" name="~PP1515.WAV">
            <a:hlinkClick r:id="" action="ppaction://media"/>
          </p:cNvPr>
          <p:cNvPicPr>
            <a:picLocks noRot="1" noChangeAspect="1"/>
          </p:cNvPicPr>
          <p:nvPr>
            <a:wavAudioFile r:embed="rId1" name="~PP1515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ggspartwith4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581400"/>
            <a:ext cx="1295400" cy="2286000"/>
          </a:xfrm>
          <a:prstGeom prst="rect">
            <a:avLst/>
          </a:prstGeom>
        </p:spPr>
      </p:pic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2 important ways to put parts together to get wholes: 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>
          <a:xfrm>
            <a:off x="914400" y="1905001"/>
            <a:ext cx="7467600" cy="1524000"/>
          </a:xfrm>
        </p:spPr>
        <p:txBody>
          <a:bodyPr>
            <a:normAutofit/>
          </a:bodyPr>
          <a:lstStyle>
            <a:extLst/>
          </a:lstStyle>
          <a:p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Adding:</a:t>
            </a:r>
            <a:r>
              <a:rPr lang="en-US" dirty="0" smtClean="0"/>
              <a:t>  Part + Part = whole </a:t>
            </a:r>
          </a:p>
          <a:p>
            <a:pPr lvl="1"/>
            <a:r>
              <a:rPr lang="en-US" dirty="0" smtClean="0"/>
              <a:t>Or part + part + part = whole</a:t>
            </a:r>
          </a:p>
          <a:p>
            <a:endParaRPr lang="en-US" dirty="0"/>
          </a:p>
        </p:txBody>
      </p:sp>
      <p:pic>
        <p:nvPicPr>
          <p:cNvPr id="5" name="Content Placeholder 5" descr="eggpartwith8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581400"/>
            <a:ext cx="2514600" cy="2268812"/>
          </a:xfrm>
          <a:prstGeom prst="rect">
            <a:avLst/>
          </a:prstGeom>
        </p:spPr>
      </p:pic>
      <p:pic>
        <p:nvPicPr>
          <p:cNvPr id="10" name="Picture 9" descr="casey_happy_facetransp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048000"/>
            <a:ext cx="1190625" cy="1066800"/>
          </a:xfrm>
          <a:prstGeom prst="rect">
            <a:avLst/>
          </a:prstGeom>
        </p:spPr>
      </p:pic>
      <p:pic>
        <p:nvPicPr>
          <p:cNvPr id="8" name="Picture 7" descr="casey_happy_leg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4519308"/>
            <a:ext cx="1676400" cy="1043292"/>
          </a:xfrm>
          <a:prstGeom prst="rect">
            <a:avLst/>
          </a:prstGeom>
        </p:spPr>
      </p:pic>
      <p:pic>
        <p:nvPicPr>
          <p:cNvPr id="9" name="Picture 8" descr="casey_happy_body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3733800"/>
            <a:ext cx="1524000" cy="1685925"/>
          </a:xfrm>
          <a:prstGeom prst="rect">
            <a:avLst/>
          </a:prstGeom>
        </p:spPr>
      </p:pic>
      <p:pic>
        <p:nvPicPr>
          <p:cNvPr id="12" name="~PP412.WAV">
            <a:hlinkClick r:id="" action="ppaction://media"/>
          </p:cNvPr>
          <p:cNvPicPr>
            <a:picLocks noRot="1" noChangeAspect="1"/>
          </p:cNvPicPr>
          <p:nvPr>
            <a:wavAudioFile r:embed="rId2" name="~PP412.WAV"/>
          </p:nvPr>
        </p:nvPicPr>
        <p:blipFill>
          <a:blip r:embed="rId10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Whole = part + part</a:t>
            </a:r>
          </a:p>
          <a:p>
            <a:endParaRPr lang="en-US" dirty="0" smtClean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/>
              <a:t>The converse is true, too:  </a:t>
            </a:r>
            <a:endParaRPr lang="en-US" dirty="0"/>
          </a:p>
        </p:txBody>
      </p:sp>
      <p:pic>
        <p:nvPicPr>
          <p:cNvPr id="13" name="Picture 12" descr="yummy_whole_cak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048000"/>
            <a:ext cx="2895600" cy="2171700"/>
          </a:xfrm>
          <a:prstGeom prst="rect">
            <a:avLst/>
          </a:prstGeom>
        </p:spPr>
      </p:pic>
      <p:pic>
        <p:nvPicPr>
          <p:cNvPr id="7" name="~PP3796.WAV">
            <a:hlinkClick r:id="" action="ppaction://media"/>
          </p:cNvPr>
          <p:cNvPicPr>
            <a:picLocks noRot="1" noChangeAspect="1"/>
          </p:cNvPicPr>
          <p:nvPr>
            <a:wavAudioFile r:embed="rId2" name="~PP379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Whole = part + part </a:t>
            </a:r>
            <a:endParaRPr lang="en-US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Same pie, two ways of talking about it. </a:t>
            </a:r>
            <a:endParaRPr lang="en-US" dirty="0"/>
          </a:p>
        </p:txBody>
      </p:sp>
      <p:pic>
        <p:nvPicPr>
          <p:cNvPr id="13" name="Picture 12" descr="yummy_whole_cak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048000"/>
            <a:ext cx="2895600" cy="2171700"/>
          </a:xfrm>
          <a:prstGeom prst="rect">
            <a:avLst/>
          </a:prstGeom>
        </p:spPr>
      </p:pic>
      <p:pic>
        <p:nvPicPr>
          <p:cNvPr id="6" name="Picture 5" descr="yummypiec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2971800"/>
            <a:ext cx="3606800" cy="2705100"/>
          </a:xfrm>
          <a:prstGeom prst="rect">
            <a:avLst/>
          </a:prstGeom>
        </p:spPr>
      </p:pic>
      <p:pic>
        <p:nvPicPr>
          <p:cNvPr id="8" name="~PP3848.WAV">
            <a:hlinkClick r:id="" action="ppaction://media"/>
          </p:cNvPr>
          <p:cNvPicPr>
            <a:picLocks noRot="1" noChangeAspect="1"/>
          </p:cNvPicPr>
          <p:nvPr>
            <a:wavAudioFile r:embed="rId2" name="~PP3848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9.96993E-7 C 5.55556E-6 9.96993E-7 0.14584 -0.01203 0.29167 -0.0240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Ways to put parts together to get wholes: 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extLst/>
          </a:lstStyle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Multiplying:</a:t>
            </a:r>
            <a:r>
              <a:rPr lang="en-US" dirty="0" smtClean="0"/>
              <a:t>   part x part = whole</a:t>
            </a:r>
          </a:p>
          <a:p>
            <a:r>
              <a:rPr lang="en-US" dirty="0" smtClean="0"/>
              <a:t>6 x 2 = 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2cats in c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124200"/>
            <a:ext cx="1117600" cy="838200"/>
          </a:xfrm>
          <a:prstGeom prst="rect">
            <a:avLst/>
          </a:prstGeom>
        </p:spPr>
      </p:pic>
      <p:pic>
        <p:nvPicPr>
          <p:cNvPr id="6" name="Picture 5" descr="2catsplay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3048000"/>
            <a:ext cx="1524000" cy="1143000"/>
          </a:xfrm>
          <a:prstGeom prst="rect">
            <a:avLst/>
          </a:prstGeom>
        </p:spPr>
      </p:pic>
      <p:pic>
        <p:nvPicPr>
          <p:cNvPr id="7" name="Picture 6" descr="twocatsonma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3048000"/>
            <a:ext cx="1574800" cy="1181100"/>
          </a:xfrm>
          <a:prstGeom prst="rect">
            <a:avLst/>
          </a:prstGeom>
        </p:spPr>
      </p:pic>
      <p:pic>
        <p:nvPicPr>
          <p:cNvPr id="8" name="Picture 7" descr="two cats on ben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800" y="4343400"/>
            <a:ext cx="1655645" cy="1245045"/>
          </a:xfrm>
          <a:prstGeom prst="rect">
            <a:avLst/>
          </a:prstGeom>
        </p:spPr>
      </p:pic>
      <p:pic>
        <p:nvPicPr>
          <p:cNvPr id="9" name="Picture 8" descr="twocatsonstree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3048000"/>
            <a:ext cx="1464450" cy="1952600"/>
          </a:xfrm>
          <a:prstGeom prst="rect">
            <a:avLst/>
          </a:prstGeom>
        </p:spPr>
      </p:pic>
      <p:pic>
        <p:nvPicPr>
          <p:cNvPr id="10" name="Picture 9" descr="two cats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4495800"/>
            <a:ext cx="1870084" cy="1245476"/>
          </a:xfrm>
          <a:prstGeom prst="rect">
            <a:avLst/>
          </a:prstGeom>
        </p:spPr>
      </p:pic>
      <p:pic>
        <p:nvPicPr>
          <p:cNvPr id="11" name="~PP3079.WAV">
            <a:hlinkClick r:id="" action="ppaction://media"/>
          </p:cNvPr>
          <p:cNvPicPr>
            <a:picLocks noRot="1" noChangeAspect="1"/>
          </p:cNvPicPr>
          <p:nvPr>
            <a:wavAudioFile r:embed="rId2" name="~PP3079.WAV"/>
          </p:nvPr>
        </p:nvPicPr>
        <p:blipFill>
          <a:blip r:embed="rId11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times part … rows x columns…</a:t>
            </a:r>
            <a:br>
              <a:rPr lang="en-US" dirty="0" smtClean="0"/>
            </a:br>
            <a:r>
              <a:rPr lang="en-US" dirty="0" smtClean="0"/>
              <a:t>5 x 5 = 25</a:t>
            </a:r>
            <a:endParaRPr lang="en-US" dirty="0"/>
          </a:p>
        </p:txBody>
      </p:sp>
      <p:pic>
        <p:nvPicPr>
          <p:cNvPr id="1026" name="Picture 2" descr="C:\Users\bw\Documents\Removable Disk\summer2013\multiplication stuff\arrays math\gard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4241800" cy="2667000"/>
          </a:xfrm>
          <a:prstGeom prst="rect">
            <a:avLst/>
          </a:prstGeom>
          <a:noFill/>
        </p:spPr>
      </p:pic>
      <p:pic>
        <p:nvPicPr>
          <p:cNvPr id="4" name="~PP2812.WAV">
            <a:hlinkClick r:id="" action="ppaction://media"/>
          </p:cNvPr>
          <p:cNvPicPr>
            <a:picLocks noRot="1" noChangeAspect="1"/>
          </p:cNvPicPr>
          <p:nvPr>
            <a:wavAudioFile r:embed="rId1" name="~PP281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yes, it can be part x part x part: 5 rows x 5 columns x 4 garden plots = 100 broccoli plants! YUMMMMM!    </a:t>
            </a:r>
            <a:endParaRPr lang="en-US" dirty="0"/>
          </a:p>
        </p:txBody>
      </p:sp>
      <p:pic>
        <p:nvPicPr>
          <p:cNvPr id="4" name="Picture 2" descr="C:\Users\bw\Documents\Removable Disk\summer2013\multiplication stuff\arrays math\gard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91000"/>
            <a:ext cx="2569066" cy="1615281"/>
          </a:xfrm>
          <a:prstGeom prst="rect">
            <a:avLst/>
          </a:prstGeom>
          <a:noFill/>
        </p:spPr>
      </p:pic>
      <p:pic>
        <p:nvPicPr>
          <p:cNvPr id="5" name="Picture 2" descr="C:\Users\bw\Documents\Removable Disk\summer2013\multiplication stuff\arrays math\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2569066" cy="1615281"/>
          </a:xfrm>
          <a:prstGeom prst="rect">
            <a:avLst/>
          </a:prstGeom>
          <a:noFill/>
        </p:spPr>
      </p:pic>
      <p:pic>
        <p:nvPicPr>
          <p:cNvPr id="6" name="Picture 2" descr="C:\Users\bw\Documents\Removable Disk\summer2013\multiplication stuff\arrays math\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2569066" cy="1615281"/>
          </a:xfrm>
          <a:prstGeom prst="rect">
            <a:avLst/>
          </a:prstGeom>
          <a:noFill/>
        </p:spPr>
      </p:pic>
      <p:pic>
        <p:nvPicPr>
          <p:cNvPr id="7" name="Picture 2" descr="C:\Users\bw\Documents\Removable Disk\summer2013\multiplication stuff\arrays math\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91000"/>
            <a:ext cx="2569066" cy="1615281"/>
          </a:xfrm>
          <a:prstGeom prst="rect">
            <a:avLst/>
          </a:prstGeom>
          <a:noFill/>
        </p:spPr>
      </p:pic>
      <p:pic>
        <p:nvPicPr>
          <p:cNvPr id="8" name="~PP2114.WAV">
            <a:hlinkClick r:id="" action="ppaction://media"/>
          </p:cNvPr>
          <p:cNvPicPr>
            <a:picLocks noRot="1" noChangeAspect="1"/>
          </p:cNvPicPr>
          <p:nvPr>
            <a:wavAudioFile r:embed="rId1" name="~PP211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think of the “whole” in multiplication</a:t>
            </a:r>
            <a:br>
              <a:rPr lang="en-US" dirty="0" smtClean="0"/>
            </a:br>
            <a:r>
              <a:rPr lang="en-US" dirty="0" smtClean="0"/>
              <a:t>as groups, of the same size, happening different *times.*  </a:t>
            </a:r>
            <a:endParaRPr lang="en-US" dirty="0"/>
          </a:p>
        </p:txBody>
      </p:sp>
      <p:pic>
        <p:nvPicPr>
          <p:cNvPr id="5" name="Picture 4" descr="3by5charcoalS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276600"/>
            <a:ext cx="7391400" cy="2590800"/>
          </a:xfrm>
          <a:prstGeom prst="rect">
            <a:avLst/>
          </a:prstGeom>
        </p:spPr>
      </p:pic>
      <p:pic>
        <p:nvPicPr>
          <p:cNvPr id="4" name="~PP2456.WAV">
            <a:hlinkClick r:id="" action="ppaction://media"/>
          </p:cNvPr>
          <p:cNvPicPr>
            <a:picLocks noRot="1" noChangeAspect="1"/>
          </p:cNvPicPr>
          <p:nvPr>
            <a:wavAudioFile r:embed="rId1" name="~PP245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Here we’ve got 5 columns of 3 bags of charcoal…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ol1charco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819400"/>
            <a:ext cx="1090942" cy="1263650"/>
          </a:xfrm>
          <a:prstGeom prst="rect">
            <a:avLst/>
          </a:prstGeom>
        </p:spPr>
      </p:pic>
      <p:pic>
        <p:nvPicPr>
          <p:cNvPr id="6" name="Picture 5" descr="col2charco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2819400"/>
            <a:ext cx="1066800" cy="1265744"/>
          </a:xfrm>
          <a:prstGeom prst="rect">
            <a:avLst/>
          </a:prstGeom>
        </p:spPr>
      </p:pic>
      <p:pic>
        <p:nvPicPr>
          <p:cNvPr id="7" name="Picture 6" descr="col3charco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2819400"/>
            <a:ext cx="1059336" cy="1295400"/>
          </a:xfrm>
          <a:prstGeom prst="rect">
            <a:avLst/>
          </a:prstGeom>
        </p:spPr>
      </p:pic>
      <p:pic>
        <p:nvPicPr>
          <p:cNvPr id="8" name="Picture 7" descr="col4charco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2819400"/>
            <a:ext cx="1041632" cy="1295400"/>
          </a:xfrm>
          <a:prstGeom prst="rect">
            <a:avLst/>
          </a:prstGeom>
        </p:spPr>
      </p:pic>
      <p:pic>
        <p:nvPicPr>
          <p:cNvPr id="1026" name="Picture 2" descr="C:\Users\bw\Documents\summer2013\multiplication stuff\arrays math\col5charco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399" y="2819400"/>
            <a:ext cx="1115401" cy="1295400"/>
          </a:xfrm>
          <a:prstGeom prst="rect">
            <a:avLst/>
          </a:prstGeom>
          <a:noFill/>
        </p:spPr>
      </p:pic>
      <p:pic>
        <p:nvPicPr>
          <p:cNvPr id="9" name="~PP417.WAV">
            <a:hlinkClick r:id="" action="ppaction://media"/>
          </p:cNvPr>
          <p:cNvPicPr>
            <a:picLocks noRot="1" noChangeAspect="1"/>
          </p:cNvPicPr>
          <p:nvPr>
            <a:wavAudioFile r:embed="rId2" name="~PP417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1|2.5|5.4|4.5|1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1|1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9|2|1.4|1.1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625</Words>
  <Application>Microsoft Office PowerPoint</Application>
  <PresentationFormat>On-screen Show (4:3)</PresentationFormat>
  <Paragraphs>101</Paragraphs>
  <Slides>19</Slides>
  <Notes>6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QuizShow</vt:lpstr>
      <vt:lpstr>Finding Wholes</vt:lpstr>
      <vt:lpstr>2 important ways to put parts together to get wholes: </vt:lpstr>
      <vt:lpstr>The converse is true, too:  </vt:lpstr>
      <vt:lpstr>Same pie, two ways of talking about it. </vt:lpstr>
      <vt:lpstr>Ways to put parts together to get wholes: </vt:lpstr>
      <vt:lpstr>Part times part … rows x columns… 5 x 5 = 25</vt:lpstr>
      <vt:lpstr>and yes, it can be part x part x part: 5 rows x 5 columns x 4 garden plots = 100 broccoli plants! YUMMMMM!    </vt:lpstr>
      <vt:lpstr>We can think of the “whole” in multiplication as groups, of the same size, happening different *times.*  </vt:lpstr>
      <vt:lpstr>Here we’ve got 5 columns of 3 bags of charcoal… </vt:lpstr>
      <vt:lpstr> … or 3 rows of 5 bags of charcoal</vt:lpstr>
      <vt:lpstr>How to tell which is which? </vt:lpstr>
      <vt:lpstr>Adding Examples: </vt:lpstr>
      <vt:lpstr>Multiplying Examples</vt:lpstr>
      <vt:lpstr>Addition or multiplication? </vt:lpstr>
      <vt:lpstr>Can you make a multiplication equation with two parts and a whole for these pictures? </vt:lpstr>
      <vt:lpstr>Can you make a multiplication equation with two parts and a whole for these pictures? </vt:lpstr>
      <vt:lpstr>Can you make a multiplication equation with two parts and a whole for these pictures? </vt:lpstr>
      <vt:lpstr>Can you make a multiplication equation with two parts and a whole for these pictures? </vt:lpstr>
      <vt:lpstr>Adding or multiplying?  You decide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2013-06-19T16:10:00Z</dcterms:created>
  <dcterms:modified xsi:type="dcterms:W3CDTF">2014-01-23T01:18:07Z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